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49" r:id="rId5"/>
  </p:sldMasterIdLst>
  <p:notesMasterIdLst>
    <p:notesMasterId r:id="rId24"/>
  </p:notesMasterIdLst>
  <p:handoutMasterIdLst>
    <p:handoutMasterId r:id="rId25"/>
  </p:handoutMasterIdLst>
  <p:sldIdLst>
    <p:sldId id="257" r:id="rId6"/>
    <p:sldId id="469" r:id="rId7"/>
    <p:sldId id="481" r:id="rId8"/>
    <p:sldId id="482" r:id="rId9"/>
    <p:sldId id="489" r:id="rId10"/>
    <p:sldId id="503" r:id="rId11"/>
    <p:sldId id="500" r:id="rId12"/>
    <p:sldId id="486" r:id="rId13"/>
    <p:sldId id="488" r:id="rId14"/>
    <p:sldId id="502" r:id="rId15"/>
    <p:sldId id="501" r:id="rId16"/>
    <p:sldId id="480" r:id="rId17"/>
    <p:sldId id="497" r:id="rId18"/>
    <p:sldId id="491" r:id="rId19"/>
    <p:sldId id="499" r:id="rId20"/>
    <p:sldId id="498" r:id="rId21"/>
    <p:sldId id="329" r:id="rId22"/>
    <p:sldId id="455" r:id="rId23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16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Kres" initials="MK" lastIdx="1" clrIdx="0">
    <p:extLst>
      <p:ext uri="{19B8F6BF-5375-455C-9EA6-DF929625EA0E}">
        <p15:presenceInfo xmlns:p15="http://schemas.microsoft.com/office/powerpoint/2012/main" userId="Michael K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21"/>
    <a:srgbClr val="000000"/>
    <a:srgbClr val="FF6600"/>
    <a:srgbClr val="B2B2B2"/>
    <a:srgbClr val="FFFF00"/>
    <a:srgbClr val="FF0000"/>
    <a:srgbClr val="007A37"/>
    <a:srgbClr val="4D4D4D"/>
    <a:srgbClr val="77777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3707E-72D2-4C83-A036-B9F40FA5EA0C}" v="4" dt="2020-06-01T11:16:20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94796" autoAdjust="0"/>
  </p:normalViewPr>
  <p:slideViewPr>
    <p:cSldViewPr>
      <p:cViewPr>
        <p:scale>
          <a:sx n="70" d="100"/>
          <a:sy n="70" d="100"/>
        </p:scale>
        <p:origin x="1340" y="32"/>
      </p:cViewPr>
      <p:guideLst>
        <p:guide orient="horz" pos="1888"/>
        <p:guide pos="16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de-CH" sz="1800" b="1" dirty="0">
                <a:latin typeface="Century Gothic" panose="020B0502020202020204" pitchFamily="34" charset="0"/>
              </a:rPr>
              <a:t>Allgemeiner Optimismus in der Deutsch-Schweizer Bevölkerung</a:t>
            </a:r>
          </a:p>
          <a:p>
            <a:pPr algn="ctr">
              <a:defRPr>
                <a:latin typeface="Century Gothic" panose="020B0502020202020204" pitchFamily="34" charset="0"/>
              </a:defRPr>
            </a:pPr>
            <a:r>
              <a:rPr lang="de-CH" dirty="0">
                <a:latin typeface="Century Gothic" panose="020B0502020202020204" pitchFamily="34" charset="0"/>
              </a:rPr>
              <a:t>- N=894, in Prozent -</a:t>
            </a:r>
          </a:p>
        </c:rich>
      </c:tx>
      <c:layout>
        <c:manualLayout>
          <c:xMode val="edge"/>
          <c:yMode val="edge"/>
          <c:x val="0.1128442694663167"/>
          <c:y val="2.82902261548805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ED904B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E3-43C5-8008-EA831B58CD0B}"/>
              </c:ext>
            </c:extLst>
          </c:dPt>
          <c:dPt>
            <c:idx val="1"/>
            <c:bubble3D val="0"/>
            <c:spPr>
              <a:solidFill>
                <a:srgbClr val="FAB73E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E3-43C5-8008-EA831B58CD0B}"/>
              </c:ext>
            </c:extLst>
          </c:dPt>
          <c:dPt>
            <c:idx val="2"/>
            <c:bubble3D val="0"/>
            <c:spPr>
              <a:solidFill>
                <a:srgbClr val="8FBFA9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E3-43C5-8008-EA831B58CD0B}"/>
              </c:ext>
            </c:extLst>
          </c:dPt>
          <c:dPt>
            <c:idx val="3"/>
            <c:bubble3D val="0"/>
            <c:spPr>
              <a:solidFill>
                <a:srgbClr val="8FBFA9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E3-43C5-8008-EA831B58CD0B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Tabelle1!$A$21:$A$24</c:f>
              <c:strCache>
                <c:ptCount val="4"/>
                <c:pt idx="0">
                  <c:v>Sehr pessimistisch</c:v>
                </c:pt>
                <c:pt idx="1">
                  <c:v>Eher pessimistisch</c:v>
                </c:pt>
                <c:pt idx="2">
                  <c:v>Eher optimistisch</c:v>
                </c:pt>
                <c:pt idx="3">
                  <c:v>Sehr optimistisch</c:v>
                </c:pt>
              </c:strCache>
            </c:strRef>
          </c:cat>
          <c:val>
            <c:numRef>
              <c:f>Tabelle1!$B$21:$B$24</c:f>
              <c:numCache>
                <c:formatCode>General</c:formatCode>
                <c:ptCount val="4"/>
                <c:pt idx="0">
                  <c:v>2</c:v>
                </c:pt>
                <c:pt idx="1">
                  <c:v>22</c:v>
                </c:pt>
                <c:pt idx="2">
                  <c:v>66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6E3-43C5-8008-EA831B58CD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de-D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07-4450-B04B-CFF9CEDB596B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07-4450-B04B-CFF9CEDB596B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07-4450-B04B-CFF9CEDB596B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07-4450-B04B-CFF9CEDB596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Überhaupt nicht ernst</c:v>
                </c:pt>
                <c:pt idx="1">
                  <c:v>Eher nicht ernst</c:v>
                </c:pt>
                <c:pt idx="2">
                  <c:v>Eher ernst</c:v>
                </c:pt>
                <c:pt idx="3">
                  <c:v>Sehr ernst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36</c:v>
                </c:pt>
                <c:pt idx="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07-4450-B04B-CFF9CEDB59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defTabSz="925105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901698" y="0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r" defTabSz="925105">
              <a:defRPr sz="1200"/>
            </a:lvl1pPr>
          </a:lstStyle>
          <a:p>
            <a:fld id="{DEF99B26-203F-4C6A-B89B-3E543C6D43F0}" type="datetimeFigureOut">
              <a:rPr lang="de-DE"/>
              <a:pPr/>
              <a:t>03.06.2020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519203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defTabSz="925105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901698" y="9519203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r" defTabSz="925105">
              <a:defRPr sz="1200"/>
            </a:lvl1pPr>
          </a:lstStyle>
          <a:p>
            <a:fld id="{338F01EC-E742-4DDC-9604-3065C71EE6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925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defTabSz="925105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901698" y="0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r" defTabSz="925105">
              <a:defRPr sz="1200"/>
            </a:lvl1pPr>
          </a:lstStyle>
          <a:p>
            <a:fld id="{4F906A41-5FF7-4227-90BF-C2CAD4FC72F1}" type="datetimeFigureOut">
              <a:rPr lang="de-DE"/>
              <a:pPr/>
              <a:t>03.06.2020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4" tIns="46522" rIns="93044" bIns="46522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8817" y="4759602"/>
            <a:ext cx="5510530" cy="45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519203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defTabSz="925105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901698" y="9519203"/>
            <a:ext cx="2984871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r" defTabSz="925105">
              <a:defRPr sz="1200"/>
            </a:lvl1pPr>
          </a:lstStyle>
          <a:p>
            <a:fld id="{E6614379-E49A-4DD9-B713-AE6F63D9230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03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752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077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19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11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918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338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74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78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2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06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87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670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69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Eustress:</a:t>
            </a:r>
          </a:p>
          <a:p>
            <a:r>
              <a:rPr lang="de-DE" dirty="0"/>
              <a:t>Stress, der den Körper oder den Geist fördert, ist Eustress</a:t>
            </a:r>
          </a:p>
          <a:p>
            <a:r>
              <a:rPr lang="de-DE" dirty="0"/>
              <a:t>Also z.B. Stress</a:t>
            </a:r>
            <a:r>
              <a:rPr lang="de-DE" baseline="0" dirty="0"/>
              <a:t> für den Körper </a:t>
            </a:r>
            <a:r>
              <a:rPr lang="de-DE" baseline="0" dirty="0">
                <a:sym typeface="Wingdings"/>
              </a:rPr>
              <a:t> Adrenalin (ursprünglich ein Flucht- und Kampfverhalten.</a:t>
            </a:r>
          </a:p>
          <a:p>
            <a:r>
              <a:rPr lang="de-DE" baseline="0" dirty="0">
                <a:sym typeface="Wingdings"/>
              </a:rPr>
              <a:t>Herausforderung, die dem Organismus gut tun. </a:t>
            </a:r>
          </a:p>
          <a:p>
            <a:r>
              <a:rPr lang="de-DE" baseline="0" dirty="0">
                <a:sym typeface="Wingdings"/>
              </a:rPr>
              <a:t>z.B. 1. Kuss, Lampenfieber</a:t>
            </a:r>
          </a:p>
          <a:p>
            <a:endParaRPr lang="de-DE" baseline="0" dirty="0">
              <a:sym typeface="Wingdings"/>
            </a:endParaRPr>
          </a:p>
          <a:p>
            <a:r>
              <a:rPr lang="de-DE" dirty="0" err="1"/>
              <a:t>Distress</a:t>
            </a:r>
            <a:endParaRPr lang="de-DE" dirty="0"/>
          </a:p>
          <a:p>
            <a:r>
              <a:rPr lang="de-DE" dirty="0"/>
              <a:t>Zustand</a:t>
            </a:r>
            <a:r>
              <a:rPr lang="de-DE" baseline="0" dirty="0"/>
              <a:t> der Überlastung wie z.B. Überforderung am Arbeitsplatz, </a:t>
            </a:r>
          </a:p>
          <a:p>
            <a:r>
              <a:rPr lang="de-DE" baseline="0" dirty="0"/>
              <a:t>Entscheidend: Dauer der Belastung, individuelle Bewältigungsmöglichkeiten und Erfahrungen, persönliche </a:t>
            </a:r>
            <a:r>
              <a:rPr lang="de-DE" baseline="0" dirty="0" err="1"/>
              <a:t>Selbteinschätzung</a:t>
            </a:r>
            <a:r>
              <a:rPr lang="de-DE" baseline="0" dirty="0"/>
              <a:t>. </a:t>
            </a:r>
          </a:p>
          <a:p>
            <a:r>
              <a:rPr lang="de-DE" baseline="0" dirty="0"/>
              <a:t>Zentrale Rolle ist vor allem die Bewertung einer Situation etwa als Überforderung, Einschränkungen </a:t>
            </a:r>
          </a:p>
          <a:p>
            <a:endParaRPr lang="de-DE" baseline="0" dirty="0"/>
          </a:p>
          <a:p>
            <a:r>
              <a:rPr lang="de-DE" baseline="0" dirty="0"/>
              <a:t>Belastungen am Arbeitsplatz sind unter Umständen Einbildung, gefühlter Stress. Es sind die eigenen Gedanken, die entscheiden, ob man eine Situation </a:t>
            </a:r>
            <a:r>
              <a:rPr lang="de-DE" baseline="0" dirty="0" err="1"/>
              <a:t>geniesst</a:t>
            </a:r>
            <a:r>
              <a:rPr lang="de-DE" baseline="0" dirty="0"/>
              <a:t> oder ob sie einem Angst macht. Belastend ist nach Experten nicht die Wirklichkeit, sondern die Vorstellung davon. Schlechte Gedanken.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14379-E49A-4DD9-B713-AE6F63D9230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2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38EBF29-70C0-4746-B97B-53F6CC667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575" y="993775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3575" y="1989138"/>
            <a:ext cx="8229600" cy="3629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5775" y="993775"/>
            <a:ext cx="2057400" cy="462438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3575" y="993775"/>
            <a:ext cx="6019800" cy="4624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3575" y="1989138"/>
            <a:ext cx="4038600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54575" y="1989138"/>
            <a:ext cx="4038600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320C9DDA-E557-433E-83D7-14F059C88D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4118" y="3448171"/>
            <a:ext cx="4058173" cy="3312368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xmlns="" id="{81DCF00E-C032-448F-9A6E-762FB4036E2D}"/>
              </a:ext>
            </a:extLst>
          </p:cNvPr>
          <p:cNvSpPr txBox="1">
            <a:spLocks/>
          </p:cNvSpPr>
          <p:nvPr userDrawn="1"/>
        </p:nvSpPr>
        <p:spPr>
          <a:xfrm>
            <a:off x="1295400" y="1507182"/>
            <a:ext cx="7543800" cy="769341"/>
          </a:xfrm>
          <a:prstGeom prst="rect">
            <a:avLst/>
          </a:prstGeom>
        </p:spPr>
        <p:txBody>
          <a:bodyPr lIns="0" tIns="0" rIns="0" bIns="0"/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9pPr>
          </a:lstStyle>
          <a:p>
            <a:r>
              <a:rPr lang="de-DE" kern="0"/>
              <a:t>Mastertitelformat bearbeiten</a:t>
            </a:r>
            <a:endParaRPr lang="de-DE" kern="0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xmlns="" id="{6773E711-41F9-48EB-82D7-0BC8E112A86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95400" y="2514600"/>
            <a:ext cx="4267200" cy="990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Rectangle 55">
            <a:extLst>
              <a:ext uri="{FF2B5EF4-FFF2-40B4-BE49-F238E27FC236}">
                <a16:creationId xmlns:a16="http://schemas.microsoft.com/office/drawing/2014/main" xmlns="" id="{E010D167-8EA9-46A3-BA73-A657C76C207E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295400" y="6750050"/>
            <a:ext cx="7848600" cy="107950"/>
          </a:xfrm>
          <a:prstGeom prst="rect">
            <a:avLst/>
          </a:prstGeom>
          <a:solidFill>
            <a:srgbClr val="92D050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D5C37AF6-ABA8-439B-B626-6E0DADECA1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749" y="476672"/>
            <a:ext cx="2883415" cy="49072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ACB2215B-B7DC-4DFC-8E5B-4F90210B37C5}"/>
              </a:ext>
            </a:extLst>
          </p:cNvPr>
          <p:cNvSpPr/>
          <p:nvPr userDrawn="1"/>
        </p:nvSpPr>
        <p:spPr>
          <a:xfrm>
            <a:off x="1295400" y="1484784"/>
            <a:ext cx="7848600" cy="197387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xmlns="" id="{75C20AD1-875E-4A23-8797-67E30A58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5775" y="993775"/>
            <a:ext cx="2057400" cy="4624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3575" y="993775"/>
            <a:ext cx="6019800" cy="46243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xmlns="" id="{B1948AC4-1B58-4B99-BFA7-538AF054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38200"/>
            <a:ext cx="7239000" cy="76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xmlns="" id="{57C6438C-F55C-4AB0-A4A8-AB393B68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922" y="1828800"/>
            <a:ext cx="7248478" cy="4648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0"/>
              </a:spcBef>
              <a:buFontTx/>
              <a:buNone/>
              <a:defRPr sz="2000">
                <a:latin typeface="Century Gothic" panose="020B0502020202020204" pitchFamily="34" charset="0"/>
              </a:defRPr>
            </a:lvl1pPr>
            <a:lvl2pPr>
              <a:spcBef>
                <a:spcPts val="0"/>
              </a:spcBef>
              <a:buFontTx/>
              <a:buNone/>
              <a:defRPr sz="2000">
                <a:latin typeface="Century Gothic" panose="020B0502020202020204" pitchFamily="34" charset="0"/>
              </a:defRPr>
            </a:lvl2pPr>
            <a:lvl3pPr>
              <a:spcBef>
                <a:spcPts val="0"/>
              </a:spcBef>
              <a:buFontTx/>
              <a:buNone/>
              <a:defRPr sz="2000">
                <a:latin typeface="Century Gothic" panose="020B0502020202020204" pitchFamily="34" charset="0"/>
              </a:defRPr>
            </a:lvl3pPr>
            <a:lvl4pPr>
              <a:spcBef>
                <a:spcPts val="0"/>
              </a:spcBef>
              <a:buFontTx/>
              <a:buNone/>
              <a:defRPr sz="2000">
                <a:latin typeface="Century Gothic" panose="020B0502020202020204" pitchFamily="34" charset="0"/>
              </a:defRPr>
            </a:lvl4pPr>
            <a:lvl5pPr>
              <a:spcBef>
                <a:spcPts val="0"/>
              </a:spcBef>
              <a:buFontTx/>
              <a:buNone/>
              <a:defRPr sz="20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454F6509-3203-481E-9AA7-2ED10FB8A5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1560" y="493105"/>
            <a:ext cx="1872207" cy="318631"/>
          </a:xfrm>
          <a:prstGeom prst="rect">
            <a:avLst/>
          </a:prstGeom>
        </p:spPr>
      </p:pic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xmlns="" id="{5A60817D-9C4C-4F63-8C4A-1BA76881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575" y="993775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3575" y="1989138"/>
            <a:ext cx="4038600" cy="3629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54575" y="1989138"/>
            <a:ext cx="4038600" cy="3629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B5113A6-F916-4499-AB40-6CE01D56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575" y="993775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5">
            <a:extLst>
              <a:ext uri="{FF2B5EF4-FFF2-40B4-BE49-F238E27FC236}">
                <a16:creationId xmlns:a16="http://schemas.microsoft.com/office/drawing/2014/main" xmlns="" id="{731D38B4-DCD0-4D65-B9D9-C3636E3ACDB6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295400" y="0"/>
            <a:ext cx="7848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Rectangle 55">
            <a:extLst>
              <a:ext uri="{FF2B5EF4-FFF2-40B4-BE49-F238E27FC236}">
                <a16:creationId xmlns:a16="http://schemas.microsoft.com/office/drawing/2014/main" xmlns="" id="{E5D4A7E2-35E1-47A5-B084-542C8EA1C603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295400" y="6750050"/>
            <a:ext cx="7848600" cy="107950"/>
          </a:xfrm>
          <a:prstGeom prst="rect">
            <a:avLst/>
          </a:prstGeom>
          <a:solidFill>
            <a:srgbClr val="92D050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15" name="Foliennummernplatzhalter 5">
            <a:extLst>
              <a:ext uri="{FF2B5EF4-FFF2-40B4-BE49-F238E27FC236}">
                <a16:creationId xmlns:a16="http://schemas.microsoft.com/office/drawing/2014/main" xmlns="" id="{56EC14A7-6196-467B-8A09-B00F27A7C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993775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989138"/>
            <a:ext cx="82296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leibundgut@promovetm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movetm.com/krisen-kompas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hyperlink" Target="mailto:michael.kres@promovetm.co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1390261" y="2780928"/>
            <a:ext cx="7989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3238500" algn="l"/>
              </a:tabLst>
            </a:pPr>
            <a:r>
              <a:rPr lang="de-CH" sz="2600" b="1" dirty="0">
                <a:latin typeface="Century Gothic" panose="020B0502020202020204" pitchFamily="34" charset="0"/>
              </a:rPr>
              <a:t/>
            </a:r>
            <a:br>
              <a:rPr lang="de-CH" sz="2600" b="1" dirty="0">
                <a:latin typeface="Century Gothic" panose="020B0502020202020204" pitchFamily="34" charset="0"/>
              </a:rPr>
            </a:br>
            <a:endParaRPr lang="de-CH" sz="2600" b="1" dirty="0">
              <a:latin typeface="Century Gothic" panose="020B0502020202020204" pitchFamily="34" charset="0"/>
            </a:endParaRPr>
          </a:p>
          <a:p>
            <a:pPr>
              <a:tabLst>
                <a:tab pos="3238500" algn="l"/>
              </a:tabLst>
            </a:pP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Dr. Andreas M. Krafft</a:t>
            </a:r>
            <a:b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fr-CH" sz="2000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Universität</a:t>
            </a: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 St. </a:t>
            </a:r>
            <a:r>
              <a:rPr lang="fr-CH" sz="2000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Gallen</a:t>
            </a: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fr-CH" sz="2000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Swissfuture</a:t>
            </a: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, SWIPPA</a:t>
            </a:r>
            <a:b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			</a:t>
            </a:r>
            <a:b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Dr. Michael J. Kres</a:t>
            </a:r>
          </a:p>
          <a:p>
            <a:pPr>
              <a:tabLst>
                <a:tab pos="3238500" algn="l"/>
              </a:tabLst>
            </a:pPr>
            <a: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  <a:t>ProMove TM</a:t>
            </a:r>
            <a:br>
              <a:rPr lang="fr-CH" sz="2000" b="1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fr-CH" sz="2000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Mutmacher</a:t>
            </a:r>
            <a:endParaRPr lang="fr-FR" sz="1400" b="1" i="1" dirty="0">
              <a:latin typeface="Century Gothic" panose="020B050202020202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42507D42-BF9F-45A8-862F-993D606ADB16}"/>
              </a:ext>
            </a:extLst>
          </p:cNvPr>
          <p:cNvSpPr txBox="1">
            <a:spLocks/>
          </p:cNvSpPr>
          <p:nvPr/>
        </p:nvSpPr>
        <p:spPr>
          <a:xfrm>
            <a:off x="1390261" y="1584525"/>
            <a:ext cx="7753739" cy="76934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9pPr>
          </a:lstStyle>
          <a:p>
            <a:r>
              <a:rPr lang="de-DE" sz="3100" kern="0" dirty="0">
                <a:solidFill>
                  <a:srgbClr val="99C221"/>
                </a:solidFill>
                <a:latin typeface="Century Gothic" panose="020B0502020202020204" pitchFamily="34" charset="0"/>
              </a:rPr>
              <a:t>Mutmacher 2:</a:t>
            </a:r>
            <a:br>
              <a:rPr lang="de-DE" sz="3100" kern="0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3100" kern="0" dirty="0">
                <a:solidFill>
                  <a:srgbClr val="99C221"/>
                </a:solidFill>
                <a:latin typeface="Century Gothic" panose="020B0502020202020204" pitchFamily="34" charset="0"/>
              </a:rPr>
              <a:t>Wie </a:t>
            </a:r>
            <a:r>
              <a:rPr lang="de-DE" sz="3100" kern="0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KMU‘s</a:t>
            </a:r>
            <a:r>
              <a:rPr lang="de-DE" sz="3100" kern="0" dirty="0">
                <a:solidFill>
                  <a:srgbClr val="99C221"/>
                </a:solidFill>
                <a:latin typeface="Century Gothic" panose="020B0502020202020204" pitchFamily="34" charset="0"/>
              </a:rPr>
              <a:t> aus Krisen Chancen machen</a:t>
            </a:r>
            <a:r>
              <a:rPr lang="de-DE" sz="1000" kern="0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sz="1000" kern="0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endParaRPr lang="de-DE" sz="2400" kern="0" dirty="0">
              <a:solidFill>
                <a:schemeClr val="accent3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xmlns="" id="{9ACCD91E-3D8D-439D-A68C-AAC0CE5A1F8D}"/>
              </a:ext>
            </a:extLst>
          </p:cNvPr>
          <p:cNvCxnSpPr>
            <a:cxnSpLocks/>
          </p:cNvCxnSpPr>
          <p:nvPr/>
        </p:nvCxnSpPr>
        <p:spPr>
          <a:xfrm>
            <a:off x="1278564" y="2780928"/>
            <a:ext cx="7865436" cy="0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9F25330C-07CE-4B55-912D-87CC8AC13F0D}"/>
              </a:ext>
            </a:extLst>
          </p:cNvPr>
          <p:cNvSpPr/>
          <p:nvPr/>
        </p:nvSpPr>
        <p:spPr>
          <a:xfrm>
            <a:off x="1475656" y="2857921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Die Potenziale von Teams nutzen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990600"/>
            <a:ext cx="7344816" cy="762000"/>
          </a:xfrm>
        </p:spPr>
        <p:txBody>
          <a:bodyPr anchor="t"/>
          <a:lstStyle/>
          <a:p>
            <a:pPr lvl="0">
              <a:tabLst>
                <a:tab pos="355600" algn="l"/>
              </a:tabLst>
            </a:pPr>
            <a:r>
              <a:rPr lang="de-DE" dirty="0">
                <a:solidFill>
                  <a:srgbClr val="99C221"/>
                </a:solidFill>
              </a:rPr>
              <a:t>4 	Wie gestalte ich eine positive Energie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   	im Team (II)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?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DE" sz="2400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Appreciative</a:t>
            </a:r>
            <a:r>
              <a:rPr lang="de-DE" sz="2400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 </a:t>
            </a:r>
            <a:r>
              <a:rPr lang="de-DE" sz="2400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Inquiry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F6511C37-14DE-4266-8737-C7DD0D0621D5}"/>
              </a:ext>
            </a:extLst>
          </p:cNvPr>
          <p:cNvSpPr txBox="1">
            <a:spLocks noChangeArrowheads="1"/>
          </p:cNvSpPr>
          <p:nvPr/>
        </p:nvSpPr>
        <p:spPr>
          <a:xfrm>
            <a:off x="1331640" y="2058153"/>
            <a:ext cx="7772106" cy="76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9pPr>
          </a:lstStyle>
          <a:p>
            <a:pPr marL="360363" indent="-360363" eaLnBrk="1" hangingPunct="1">
              <a:tabLst>
                <a:tab pos="363538" algn="l"/>
              </a:tabLst>
            </a:pPr>
            <a:endParaRPr lang="de-DE" sz="2000" kern="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331640" y="2469997"/>
            <a:ext cx="762809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Systeme verändern sich in die Richtung, in die Fragen gestellt werden.</a:t>
            </a:r>
            <a:endParaRPr lang="de-CH" sz="2200" dirty="0">
              <a:latin typeface="Century Gothic" panose="020B0502020202020204" pitchFamily="34" charset="0"/>
            </a:endParaRPr>
          </a:p>
          <a:p>
            <a:pPr marL="457200" indent="-4572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Die </a:t>
            </a:r>
            <a:r>
              <a:rPr lang="de-CH" sz="2200" b="1" kern="0" dirty="0">
                <a:latin typeface="Century Gothic" panose="020B0502020202020204" pitchFamily="34" charset="0"/>
                <a:ea typeface="+mj-ea"/>
                <a:cs typeface="+mj-cs"/>
              </a:rPr>
              <a:t>Veränderung beginnt </a:t>
            </a: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in dem Moment, </a:t>
            </a:r>
            <a:r>
              <a:rPr lang="de-CH" sz="2200" b="1" kern="0" dirty="0">
                <a:latin typeface="Century Gothic" panose="020B0502020202020204" pitchFamily="34" charset="0"/>
                <a:ea typeface="+mj-ea"/>
                <a:cs typeface="+mj-cs"/>
              </a:rPr>
              <a:t>in dem wir fragen</a:t>
            </a:r>
            <a:r>
              <a:rPr lang="de-CH" sz="2200" kern="0" dirty="0"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  <a:p>
            <a:pPr marL="457200" indent="-4572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Wenn wir nach dem Besten fragen, dass es heute schon gibt, werden wir es entdecken.</a:t>
            </a:r>
          </a:p>
          <a:p>
            <a:pPr marL="457200" indent="-4572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Wenn wir nach </a:t>
            </a:r>
            <a:r>
              <a:rPr lang="de-CH" sz="2200" b="1" kern="0" dirty="0">
                <a:solidFill>
                  <a:srgbClr val="000000"/>
                </a:solidFill>
                <a:latin typeface="Century Gothic" panose="020B0502020202020204" pitchFamily="34" charset="0"/>
                <a:ea typeface="+mj-ea"/>
                <a:cs typeface="+mj-cs"/>
              </a:rPr>
              <a:t>positiven Erfahrungen </a:t>
            </a:r>
            <a:r>
              <a:rPr lang="de-CH" sz="2200" kern="0" dirty="0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rPr>
              <a:t>fragen, entfalten wir mehr Kraft als durch die Frage nach Problemen.</a:t>
            </a:r>
          </a:p>
          <a:p>
            <a:pPr marL="457200" indent="-4572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200" b="1" kern="0" dirty="0">
                <a:latin typeface="Century Gothic" panose="020B0502020202020204" pitchFamily="34" charset="0"/>
                <a:ea typeface="+mj-ea"/>
                <a:cs typeface="+mj-cs"/>
              </a:rPr>
              <a:t>Kraftvolle Bilder der Zukunft lösen Energie für Veränderung und Entwicklung aus</a:t>
            </a:r>
            <a:r>
              <a:rPr lang="de-CH" sz="2200" kern="0" dirty="0"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Rechteck 2"/>
          <p:cNvSpPr/>
          <p:nvPr/>
        </p:nvSpPr>
        <p:spPr>
          <a:xfrm>
            <a:off x="6432441" y="6398438"/>
            <a:ext cx="2512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Quelle: </a:t>
            </a:r>
            <a:r>
              <a:rPr lang="de-CH" sz="1200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Cooperrider</a:t>
            </a:r>
            <a:r>
              <a:rPr lang="de-CH" sz="12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&amp; Whitney </a:t>
            </a:r>
            <a:endParaRPr lang="de-CH" sz="12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990600"/>
            <a:ext cx="7628090" cy="762000"/>
          </a:xfrm>
        </p:spPr>
        <p:txBody>
          <a:bodyPr anchor="t"/>
          <a:lstStyle/>
          <a:p>
            <a:pPr lvl="0">
              <a:tabLst>
                <a:tab pos="355600" algn="l"/>
              </a:tabLst>
            </a:pPr>
            <a:r>
              <a:rPr lang="de-DE" dirty="0">
                <a:solidFill>
                  <a:srgbClr val="99C221"/>
                </a:solidFill>
              </a:rPr>
              <a:t>4 	Wie gestalte ich eine positive Energie 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	Im Team (III)?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	</a:t>
            </a:r>
            <a:r>
              <a:rPr lang="de-DE" sz="2400" dirty="0" err="1" smtClean="0">
                <a:solidFill>
                  <a:srgbClr val="99C221"/>
                </a:solidFill>
              </a:rPr>
              <a:t>Appreciative</a:t>
            </a:r>
            <a:r>
              <a:rPr lang="de-DE" sz="2400" dirty="0" smtClean="0">
                <a:solidFill>
                  <a:srgbClr val="99C221"/>
                </a:solidFill>
              </a:rPr>
              <a:t> </a:t>
            </a:r>
            <a:r>
              <a:rPr lang="de-DE" sz="2400" dirty="0" err="1">
                <a:solidFill>
                  <a:srgbClr val="99C221"/>
                </a:solidFill>
              </a:rPr>
              <a:t>Inquiry</a:t>
            </a:r>
            <a:r>
              <a:rPr lang="de-DE" sz="2400" dirty="0">
                <a:solidFill>
                  <a:srgbClr val="99C221"/>
                </a:solidFill>
              </a:rPr>
              <a:t> in der Praxis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F6511C37-14DE-4266-8737-C7DD0D0621D5}"/>
              </a:ext>
            </a:extLst>
          </p:cNvPr>
          <p:cNvSpPr txBox="1">
            <a:spLocks noChangeArrowheads="1"/>
          </p:cNvSpPr>
          <p:nvPr/>
        </p:nvSpPr>
        <p:spPr>
          <a:xfrm>
            <a:off x="1480414" y="2276872"/>
            <a:ext cx="7772106" cy="76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 Narrow" pitchFamily="34" charset="0"/>
              </a:defRPr>
            </a:lvl9pPr>
          </a:lstStyle>
          <a:p>
            <a:pPr marL="360363" indent="-360363" eaLnBrk="1" hangingPunct="1">
              <a:tabLst>
                <a:tab pos="363538" algn="l"/>
              </a:tabLst>
            </a:pPr>
            <a:endParaRPr lang="de-DE" sz="2000" kern="0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496638" y="2443196"/>
            <a:ext cx="2664296" cy="1080120"/>
          </a:xfrm>
          <a:prstGeom prst="round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Entdeckung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läuft gut?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ist gut an der Situation?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6318173" y="3935751"/>
            <a:ext cx="2664296" cy="1080120"/>
          </a:xfrm>
          <a:prstGeom prst="round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Mögliche </a:t>
            </a:r>
            <a:r>
              <a:rPr lang="de-CH" b="1" dirty="0" err="1">
                <a:latin typeface="Century Gothic" panose="020B0502020202020204" pitchFamily="34" charset="0"/>
              </a:rPr>
              <a:t>Zukünfte</a:t>
            </a:r>
            <a:endParaRPr lang="de-CH" b="1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Wie könnte es</a:t>
            </a:r>
            <a:br>
              <a:rPr lang="de-CH" dirty="0">
                <a:latin typeface="Century Gothic" panose="020B0502020202020204" pitchFamily="34" charset="0"/>
              </a:rPr>
            </a:br>
            <a:r>
              <a:rPr lang="de-CH" dirty="0">
                <a:latin typeface="Century Gothic" panose="020B0502020202020204" pitchFamily="34" charset="0"/>
              </a:rPr>
              <a:t>in Zukunft sein?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3568646" y="5447919"/>
            <a:ext cx="2664296" cy="1080120"/>
          </a:xfrm>
          <a:prstGeom prst="round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Co-</a:t>
            </a:r>
            <a:r>
              <a:rPr lang="de-CH" b="1" dirty="0" err="1">
                <a:latin typeface="Century Gothic" panose="020B0502020202020204" pitchFamily="34" charset="0"/>
              </a:rPr>
              <a:t>created</a:t>
            </a:r>
            <a:r>
              <a:rPr lang="de-CH" b="1" dirty="0">
                <a:latin typeface="Century Gothic" panose="020B0502020202020204" pitchFamily="34" charset="0"/>
              </a:rPr>
              <a:t> Design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möchten wir?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ist unser Ideal?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16318" y="3935751"/>
            <a:ext cx="2664296" cy="1080120"/>
          </a:xfrm>
          <a:prstGeom prst="round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Umsetzung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müssen wir tun?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Wie werden wir es erreichen?</a:t>
            </a:r>
          </a:p>
        </p:txBody>
      </p:sp>
      <p:sp>
        <p:nvSpPr>
          <p:cNvPr id="3" name="Nach oben gebogener Pfeil 2"/>
          <p:cNvSpPr/>
          <p:nvPr/>
        </p:nvSpPr>
        <p:spPr>
          <a:xfrm flipV="1">
            <a:off x="6592982" y="2875244"/>
            <a:ext cx="936104" cy="811701"/>
          </a:xfrm>
          <a:prstGeom prst="bentUpArrow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Nach oben gebogener Pfeil 13"/>
          <p:cNvSpPr/>
          <p:nvPr/>
        </p:nvSpPr>
        <p:spPr>
          <a:xfrm rot="5400000" flipV="1">
            <a:off x="6655184" y="5353248"/>
            <a:ext cx="936104" cy="811701"/>
          </a:xfrm>
          <a:prstGeom prst="bentUpArrow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Nach oben gebogener Pfeil 14"/>
          <p:cNvSpPr/>
          <p:nvPr/>
        </p:nvSpPr>
        <p:spPr>
          <a:xfrm rot="10800000" flipV="1">
            <a:off x="1961786" y="5415449"/>
            <a:ext cx="936104" cy="811701"/>
          </a:xfrm>
          <a:prstGeom prst="bentUpArrow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Nach oben gebogener Pfeil 17"/>
          <p:cNvSpPr/>
          <p:nvPr/>
        </p:nvSpPr>
        <p:spPr>
          <a:xfrm rot="16200000" flipV="1">
            <a:off x="2000860" y="2861051"/>
            <a:ext cx="936104" cy="811701"/>
          </a:xfrm>
          <a:prstGeom prst="bentUpArrow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3556049" y="4023952"/>
            <a:ext cx="24609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Appreciative</a:t>
            </a:r>
            <a:r>
              <a:rPr lang="de-DE" b="1" dirty="0">
                <a:solidFill>
                  <a:srgbClr val="99C221"/>
                </a:solidFill>
                <a:latin typeface="Century Gothic" panose="020B0502020202020204" pitchFamily="34" charset="0"/>
              </a:rPr>
              <a:t> </a:t>
            </a:r>
            <a:r>
              <a:rPr lang="de-DE" b="1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Inquiry</a:t>
            </a:r>
            <a:endParaRPr lang="de-DE" b="1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algn="ctr"/>
            <a:endParaRPr lang="de-DE" b="1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b="1" dirty="0">
                <a:solidFill>
                  <a:srgbClr val="99C221"/>
                </a:solidFill>
                <a:latin typeface="Century Gothic" panose="020B0502020202020204" pitchFamily="34" charset="0"/>
              </a:rPr>
              <a:t>Veränderungszyklus</a:t>
            </a:r>
            <a:endParaRPr lang="de-CH" b="1" dirty="0">
              <a:solidFill>
                <a:srgbClr val="99C22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432441" y="6398438"/>
            <a:ext cx="2512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Quelle: </a:t>
            </a:r>
            <a:r>
              <a:rPr lang="de-CH" sz="1200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Cooperrider</a:t>
            </a:r>
            <a:r>
              <a:rPr lang="de-CH" sz="12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&amp; Whitney </a:t>
            </a:r>
            <a:endParaRPr lang="de-CH" sz="12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310" y="2780928"/>
            <a:ext cx="8060138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4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DE" dirty="0">
                <a:solidFill>
                  <a:srgbClr val="99C221"/>
                </a:solidFill>
              </a:rPr>
              <a:t>Wie gestalte ich eine positive Energie 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im Team? (IV)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sz="2400" dirty="0">
                <a:solidFill>
                  <a:srgbClr val="99C221"/>
                </a:solidFill>
              </a:rPr>
              <a:t>Wirkung von Führungsmodellen</a:t>
            </a:r>
            <a: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12</a:t>
            </a:fld>
            <a:endParaRPr lang="de-DE" dirty="0"/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xmlns="" id="{756DACF5-EA9F-452A-9F62-EEE228A37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16111"/>
              </p:ext>
            </p:extLst>
          </p:nvPr>
        </p:nvGraphicFramePr>
        <p:xfrm>
          <a:off x="1239917" y="2038632"/>
          <a:ext cx="7772106" cy="446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053">
                  <a:extLst>
                    <a:ext uri="{9D8B030D-6E8A-4147-A177-3AD203B41FA5}">
                      <a16:colId xmlns:a16="http://schemas.microsoft.com/office/drawing/2014/main" xmlns="" val="3095337689"/>
                    </a:ext>
                  </a:extLst>
                </a:gridCol>
                <a:gridCol w="3886053">
                  <a:extLst>
                    <a:ext uri="{9D8B030D-6E8A-4147-A177-3AD203B41FA5}">
                      <a16:colId xmlns:a16="http://schemas.microsoft.com/office/drawing/2014/main" xmlns="" val="2360080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>Transaktionales</a:t>
                      </a:r>
                      <a:br>
                        <a:rPr lang="de-CH" sz="2000" dirty="0" smtClean="0">
                          <a:latin typeface="Century Gothic" panose="020B0502020202020204" pitchFamily="34" charset="0"/>
                        </a:rPr>
                      </a:br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>Management</a:t>
                      </a:r>
                      <a:endParaRPr lang="de-CH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9C2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dirty="0">
                          <a:latin typeface="Century Gothic" panose="020B0502020202020204" pitchFamily="34" charset="0"/>
                        </a:rPr>
                        <a:t>Transformationale </a:t>
                      </a:r>
                    </a:p>
                    <a:p>
                      <a:pPr algn="ctr"/>
                      <a:r>
                        <a:rPr lang="de-CH" sz="2000" dirty="0">
                          <a:latin typeface="Century Gothic" panose="020B0502020202020204" pitchFamily="34" charset="0"/>
                        </a:rPr>
                        <a:t>Führung</a:t>
                      </a:r>
                    </a:p>
                  </a:txBody>
                  <a:tcPr>
                    <a:solidFill>
                      <a:srgbClr val="99C2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8716550"/>
                  </a:ext>
                </a:extLst>
              </a:tr>
              <a:tr h="379080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Führen durch Zielvorgabe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Führen durch Sinngebung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344676"/>
                  </a:ext>
                </a:extLst>
              </a:tr>
              <a:tr h="282199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Ziele sollen Orientierung geben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Ziele können sich ändern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606273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Mitarbeitende versuchen,</a:t>
                      </a:r>
                      <a:br>
                        <a:rPr lang="de-CH" sz="1800" dirty="0">
                          <a:latin typeface="Century Gothic" panose="020B0502020202020204" pitchFamily="34" charset="0"/>
                        </a:rPr>
                      </a:br>
                      <a:r>
                        <a:rPr lang="de-CH" sz="1800" dirty="0">
                          <a:latin typeface="Century Gothic" panose="020B0502020202020204" pitchFamily="34" charset="0"/>
                        </a:rPr>
                        <a:t>die Ziele zu erreichen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Mitarbeitende werden durch Kohärenz stimuliert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6894163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Es wird viel Energie darauf verwendet, sich an den Zielen auszurichten (Push-Energie)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Es wird eine positive Grunddynamik geschaffen</a:t>
                      </a:r>
                      <a:br>
                        <a:rPr lang="de-CH" sz="1800" dirty="0">
                          <a:latin typeface="Century Gothic" panose="020B0502020202020204" pitchFamily="34" charset="0"/>
                        </a:rPr>
                      </a:br>
                      <a:r>
                        <a:rPr lang="de-CH" sz="1800" dirty="0">
                          <a:latin typeface="Century Gothic" panose="020B0502020202020204" pitchFamily="34" charset="0"/>
                        </a:rPr>
                        <a:t>(Pull-Energie)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039835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Tendenz zu einer Innensicht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Kundensicht dominiert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3194252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Top-Down-Management bedingt hohen Koordinationsaufwand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Bottom-Up-Führung setzt viel Führungspotenzial frei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4779244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Trägheit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latin typeface="Century Gothic" panose="020B0502020202020204" pitchFamily="34" charset="0"/>
                        </a:rPr>
                        <a:t>Agilität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063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0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224" y="2780928"/>
            <a:ext cx="8348170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4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DE" dirty="0">
                <a:solidFill>
                  <a:srgbClr val="99C221"/>
                </a:solidFill>
              </a:rPr>
              <a:t>Wie gestalte ich eine positive Energie 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im Team? (V)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sz="2400" dirty="0">
                <a:solidFill>
                  <a:srgbClr val="99C221"/>
                </a:solidFill>
              </a:rPr>
              <a:t>Durch gute Führung Hoffnung schaffen</a:t>
            </a:r>
            <a: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13</a:t>
            </a:fld>
            <a:endParaRPr lang="de-DE" dirty="0"/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xmlns="" id="{756DACF5-EA9F-452A-9F62-EEE228A37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29498"/>
              </p:ext>
            </p:extLst>
          </p:nvPr>
        </p:nvGraphicFramePr>
        <p:xfrm>
          <a:off x="1547664" y="2060848"/>
          <a:ext cx="727280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3095337689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360080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>Transaktionales</a:t>
                      </a:r>
                    </a:p>
                    <a:p>
                      <a:pPr algn="ctr"/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>Management</a:t>
                      </a:r>
                      <a:endParaRPr lang="de-CH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9C2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000" dirty="0" err="1" smtClean="0">
                          <a:latin typeface="Century Gothic" panose="020B0502020202020204" pitchFamily="34" charset="0"/>
                        </a:rPr>
                        <a:t>Transformationale</a:t>
                      </a:r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de-CH" sz="2000" dirty="0" smtClean="0">
                          <a:latin typeface="Century Gothic" panose="020B0502020202020204" pitchFamily="34" charset="0"/>
                        </a:rPr>
                      </a:br>
                      <a:r>
                        <a:rPr lang="de-CH" sz="2000" dirty="0" smtClean="0">
                          <a:latin typeface="Century Gothic" panose="020B0502020202020204" pitchFamily="34" charset="0"/>
                        </a:rPr>
                        <a:t>Führung</a:t>
                      </a:r>
                      <a:endParaRPr lang="de-CH" sz="2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9C2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8716550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Führungskräfte gehen davon aus, dass sie am besten wissen, was zu tun sei. 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7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Führungskräfte geben zu, dass sie nicht immer alles besser wissen. 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344676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Mitarbeitende organisieren sich anhand der Erwartung der Führungskräfte. 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Mitarbeitende wissen, dass ihre eigene Meinung wesentlich für den Erfolg ist. 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606273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Mitarbeitende führen aus und rapportieren. 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Mitarbeitende gestalten mit. 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6894163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Firma ist für die Arbeitsplatz-sicherheit verantwortlich. 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Mitarbeitende sind mit- verantwortlich für ihre Arbeitsplatzsicherheit. </a:t>
                      </a:r>
                    </a:p>
                  </a:txBody>
                  <a:tcPr>
                    <a:solidFill>
                      <a:srgbClr val="99C22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039835"/>
                  </a:ext>
                </a:extLst>
              </a:tr>
              <a:tr h="456921"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Psychologische Abhängigkeit führt in Krisen zu individuellen Existenzängsten.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700" dirty="0">
                          <a:latin typeface="Century Gothic" panose="020B0502020202020204" pitchFamily="34" charset="0"/>
                        </a:rPr>
                        <a:t>Psychologische Freiräume führen in Krisenzeiten </a:t>
                      </a:r>
                      <a:r>
                        <a:rPr lang="de-CH" sz="1700" dirty="0" smtClean="0">
                          <a:latin typeface="Century Gothic" panose="020B0502020202020204" pitchFamily="34" charset="0"/>
                        </a:rPr>
                        <a:t>zu</a:t>
                      </a:r>
                      <a:r>
                        <a:rPr lang="de-CH" sz="17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1700" dirty="0" smtClean="0">
                          <a:latin typeface="Century Gothic" panose="020B0502020202020204" pitchFamily="34" charset="0"/>
                        </a:rPr>
                        <a:t>Unabhängigkeit </a:t>
                      </a:r>
                      <a:r>
                        <a:rPr lang="de-CH" sz="1700" dirty="0">
                          <a:latin typeface="Century Gothic" panose="020B0502020202020204" pitchFamily="34" charset="0"/>
                        </a:rPr>
                        <a:t>und Hoffnung. </a:t>
                      </a:r>
                    </a:p>
                  </a:txBody>
                  <a:tcPr>
                    <a:solidFill>
                      <a:srgbClr val="99C22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319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1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5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Erfolgsbeispiel aus der Praxis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  <a:latin typeface="Century Gothic" panose="020B0502020202020204" pitchFamily="34" charset="0"/>
              </a:rPr>
              <a:t>ProMove TM (www.promovetm.com)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140AA702-78B3-4AE6-9E01-9FB4B76F4D67}"/>
              </a:ext>
            </a:extLst>
          </p:cNvPr>
          <p:cNvSpPr/>
          <p:nvPr/>
        </p:nvSpPr>
        <p:spPr>
          <a:xfrm>
            <a:off x="1590659" y="1752897"/>
            <a:ext cx="752670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Christian Leibundgut</a:t>
            </a:r>
            <a: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Coach ProMove TM</a:t>
            </a:r>
            <a:b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ProMove TM: Gegründet 1998</a:t>
            </a:r>
            <a:b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Mehr als 40’000 Menschen in Krisensituationen</a:t>
            </a:r>
          </a:p>
          <a:p>
            <a:r>
              <a:rPr lang="de-CH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begleitet, um Chancen zu nutzen. </a:t>
            </a:r>
          </a:p>
          <a:p>
            <a:endParaRPr lang="de-CH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latin typeface="Century Gothic" panose="020B0502020202020204" pitchFamily="34" charset="0"/>
              </a:rPr>
              <a:t>40 Mitgestalter</a:t>
            </a:r>
            <a:r>
              <a:rPr lang="de-CH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de-CH" sz="16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de-CH" sz="1000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de-CH" sz="10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de-CH" sz="1600" dirty="0">
                <a:latin typeface="Century Gothic" panose="020B0502020202020204" pitchFamily="34" charset="0"/>
              </a:rPr>
              <a:t>1 Ehefrau, 2 erwachsene Söhne, interessiert an Menschen und dem </a:t>
            </a:r>
          </a:p>
          <a:p>
            <a:r>
              <a:rPr lang="de-CH" sz="1600" dirty="0">
                <a:latin typeface="Century Gothic" panose="020B0502020202020204" pitchFamily="34" charset="0"/>
              </a:rPr>
              <a:t>Weltgeschehen, Bücher, Marathonläufer, langjährige Coachingerfahrung in verschiedenen Organisationen.</a:t>
            </a:r>
            <a:br>
              <a:rPr lang="de-CH" sz="1600" dirty="0">
                <a:latin typeface="Century Gothic" panose="020B0502020202020204" pitchFamily="34" charset="0"/>
              </a:rPr>
            </a:br>
            <a:endParaRPr lang="de-CH" sz="1600" dirty="0">
              <a:latin typeface="Century Gothic" panose="020B0502020202020204" pitchFamily="34" charset="0"/>
            </a:endParaRPr>
          </a:p>
          <a:p>
            <a:r>
              <a:rPr lang="de-CH" sz="1600" b="1" dirty="0">
                <a:latin typeface="Century Gothic" panose="020B0502020202020204" pitchFamily="34" charset="0"/>
              </a:rPr>
              <a:t>Grösstes Learning in der Situation:</a:t>
            </a:r>
          </a:p>
          <a:p>
            <a:r>
              <a:rPr lang="de-CH" sz="1600" dirty="0">
                <a:latin typeface="Century Gothic" panose="020B0502020202020204" pitchFamily="34" charset="0"/>
              </a:rPr>
              <a:t>«Mein grosses Grundvertrauen ins Leben generell hat mir Ruhe und </a:t>
            </a:r>
          </a:p>
          <a:p>
            <a:r>
              <a:rPr lang="de-CH" sz="1600" dirty="0">
                <a:latin typeface="Century Gothic" panose="020B0502020202020204" pitchFamily="34" charset="0"/>
              </a:rPr>
              <a:t>Gelassenheit gegeben. Auch als viele Aufträge einfach so </a:t>
            </a:r>
            <a:r>
              <a:rPr lang="de-CH" sz="1600" dirty="0" err="1">
                <a:latin typeface="Century Gothic" panose="020B0502020202020204" pitchFamily="34" charset="0"/>
              </a:rPr>
              <a:t>wegbra</a:t>
            </a:r>
            <a:r>
              <a:rPr lang="de-CH" sz="1600" dirty="0">
                <a:latin typeface="Century Gothic" panose="020B0502020202020204" pitchFamily="34" charset="0"/>
              </a:rPr>
              <a:t>-</a:t>
            </a:r>
          </a:p>
          <a:p>
            <a:r>
              <a:rPr lang="de-CH" sz="1600" dirty="0" err="1">
                <a:latin typeface="Century Gothic" panose="020B0502020202020204" pitchFamily="34" charset="0"/>
              </a:rPr>
              <a:t>chen</a:t>
            </a:r>
            <a:r>
              <a:rPr lang="de-CH" sz="1600" dirty="0">
                <a:latin typeface="Century Gothic" panose="020B0502020202020204" pitchFamily="34" charset="0"/>
              </a:rPr>
              <a:t>, blieb ich ruhig und gelassen. Es war eindrücklich zu </a:t>
            </a:r>
            <a:r>
              <a:rPr lang="de-CH" sz="1600" dirty="0" err="1">
                <a:latin typeface="Century Gothic" panose="020B0502020202020204" pitchFamily="34" charset="0"/>
              </a:rPr>
              <a:t>beobach</a:t>
            </a:r>
            <a:r>
              <a:rPr lang="de-CH" sz="1600" dirty="0">
                <a:latin typeface="Century Gothic" panose="020B0502020202020204" pitchFamily="34" charset="0"/>
              </a:rPr>
              <a:t>-</a:t>
            </a:r>
          </a:p>
          <a:p>
            <a:r>
              <a:rPr lang="de-CH" sz="1600" dirty="0" err="1">
                <a:latin typeface="Century Gothic" panose="020B0502020202020204" pitchFamily="34" charset="0"/>
              </a:rPr>
              <a:t>ten</a:t>
            </a:r>
            <a:r>
              <a:rPr lang="de-CH" sz="1600" dirty="0">
                <a:latin typeface="Century Gothic" panose="020B0502020202020204" pitchFamily="34" charset="0"/>
              </a:rPr>
              <a:t>, wie gewisse Themen an Relevanz gewannen und anderes - </a:t>
            </a:r>
            <a:r>
              <a:rPr lang="de-CH" sz="1600" dirty="0" err="1">
                <a:latin typeface="Century Gothic" panose="020B0502020202020204" pitchFamily="34" charset="0"/>
              </a:rPr>
              <a:t>ver</a:t>
            </a:r>
            <a:r>
              <a:rPr lang="de-CH" sz="1600" dirty="0">
                <a:latin typeface="Century Gothic" panose="020B0502020202020204" pitchFamily="34" charset="0"/>
              </a:rPr>
              <a:t>-</a:t>
            </a:r>
          </a:p>
          <a:p>
            <a:r>
              <a:rPr lang="de-CH" sz="1600" dirty="0">
                <a:latin typeface="Century Gothic" panose="020B0502020202020204" pitchFamily="34" charset="0"/>
              </a:rPr>
              <a:t>meintlich Wichtiges - relativiert wurde.»</a:t>
            </a:r>
            <a:r>
              <a:rPr lang="de-CH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de-CH" sz="16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de-CH" sz="1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1600" b="1" dirty="0">
                <a:solidFill>
                  <a:srgbClr val="99C22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christian.leibundgut@promovetm.com</a:t>
            </a:r>
            <a:endParaRPr lang="de-CH" sz="1600" b="1" dirty="0">
              <a:solidFill>
                <a:srgbClr val="99C22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5D72C739-EEC7-41DF-8D82-61D6EEEEAB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917" y="1988840"/>
            <a:ext cx="1844885" cy="122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6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Fragen und Antworten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3C4F2E0E-358F-46BD-84E1-0CB84391BC10}"/>
              </a:ext>
            </a:extLst>
          </p:cNvPr>
          <p:cNvSpPr/>
          <p:nvPr/>
        </p:nvSpPr>
        <p:spPr>
          <a:xfrm>
            <a:off x="1214264" y="1859340"/>
            <a:ext cx="73181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tabLst>
                <a:tab pos="3238500" algn="l"/>
              </a:tabLst>
              <a:defRPr/>
            </a:pPr>
            <a:r>
              <a:rPr lang="de-DE" sz="2000" dirty="0">
                <a:latin typeface="Century Gothic" panose="020B0502020202020204" pitchFamily="34" charset="0"/>
              </a:rPr>
              <a:t>Sie können während des Webinars Fragen zum Thema unter der Schaltfläche „F+A“ einreichen. Es sind auch anonyme Fragestellungen möglich. </a:t>
            </a:r>
          </a:p>
          <a:p>
            <a:pPr eaLnBrk="1" hangingPunct="1">
              <a:tabLst>
                <a:tab pos="3238500" algn="l"/>
              </a:tabLst>
              <a:defRPr/>
            </a:pPr>
            <a:endParaRPr lang="de-DE" sz="2000" dirty="0">
              <a:latin typeface="Century Gothic" panose="020B0502020202020204" pitchFamily="34" charset="0"/>
            </a:endParaRPr>
          </a:p>
          <a:p>
            <a:pPr marL="0" indent="0" eaLnBrk="1" hangingPunct="1">
              <a:tabLst>
                <a:tab pos="3238500" algn="l"/>
              </a:tabLst>
              <a:defRPr/>
            </a:pPr>
            <a:r>
              <a:rPr lang="de-DE" sz="2000" dirty="0">
                <a:latin typeface="Century Gothic" panose="020B0502020202020204" pitchFamily="34" charset="0"/>
              </a:rPr>
              <a:t>Im letzten Teil des Webinars werden wir Ihre Fragen beantworten. </a:t>
            </a:r>
          </a:p>
          <a:p>
            <a:pPr marL="0" indent="0" eaLnBrk="1" hangingPunct="1">
              <a:tabLst>
                <a:tab pos="3238500" algn="l"/>
              </a:tabLst>
              <a:defRPr/>
            </a:pPr>
            <a:endParaRPr lang="de-DE" sz="2000" b="1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tabLst>
                <a:tab pos="3238500" algn="l"/>
              </a:tabLst>
              <a:defRPr/>
            </a:pPr>
            <a:endParaRPr lang="de-DE" sz="2000" b="1" dirty="0">
              <a:solidFill>
                <a:srgbClr val="99C22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0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7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Krisen-Kompass für Teams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AA4AE3A3-8A4F-47E0-A663-464125B77235}"/>
              </a:ext>
            </a:extLst>
          </p:cNvPr>
          <p:cNvSpPr/>
          <p:nvPr/>
        </p:nvSpPr>
        <p:spPr>
          <a:xfrm>
            <a:off x="1331640" y="1859340"/>
            <a:ext cx="6624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tabLst>
                <a:tab pos="3238500" algn="l"/>
              </a:tabLst>
              <a:defRPr/>
            </a:pPr>
            <a:r>
              <a:rPr lang="de-DE" sz="2000" dirty="0">
                <a:latin typeface="Century Gothic" panose="020B0502020202020204" pitchFamily="34" charset="0"/>
              </a:rPr>
              <a:t>Um Ihre Teams dabei zu unterstützen, aus Krisen Chancen zu machen, haben wir für Sie einen Krisen-Kompass erstellt.  </a:t>
            </a:r>
          </a:p>
          <a:p>
            <a:pPr eaLnBrk="1" hangingPunct="1">
              <a:tabLst>
                <a:tab pos="3238500" algn="l"/>
              </a:tabLst>
              <a:defRPr/>
            </a:pPr>
            <a:endParaRPr lang="de-DE" sz="2000" dirty="0">
              <a:latin typeface="Century Gothic" panose="020B0502020202020204" pitchFamily="34" charset="0"/>
            </a:endParaRPr>
          </a:p>
          <a:p>
            <a:pPr marL="0" indent="0" eaLnBrk="1" hangingPunct="1">
              <a:tabLst>
                <a:tab pos="3238500" algn="l"/>
              </a:tabLst>
              <a:defRPr/>
            </a:pPr>
            <a:r>
              <a:rPr lang="de-DE" sz="2000" dirty="0">
                <a:latin typeface="Century Gothic" panose="020B0502020202020204" pitchFamily="34" charset="0"/>
              </a:rPr>
              <a:t>Erfahren Sie in einem unverbindlichen Informations-gespräch, wie Sie Ihre Teams durch die Krise navigieren können. </a:t>
            </a:r>
          </a:p>
          <a:p>
            <a:pPr eaLnBrk="1" hangingPunct="1">
              <a:tabLst>
                <a:tab pos="3238500" algn="l"/>
              </a:tabLst>
              <a:defRPr/>
            </a:pPr>
            <a:endParaRPr lang="de-DE" sz="2000" b="1" dirty="0">
              <a:latin typeface="Century Gothic" panose="020B0502020202020204" pitchFamily="34" charset="0"/>
            </a:endParaRPr>
          </a:p>
          <a:p>
            <a:pPr>
              <a:tabLst>
                <a:tab pos="3238500" algn="l"/>
              </a:tabLst>
              <a:defRPr/>
            </a:pPr>
            <a:r>
              <a:rPr lang="de-DE" sz="2000" u="sng" dirty="0">
                <a:solidFill>
                  <a:srgbClr val="99C22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www.promovetm.com/krisen-kompass</a:t>
            </a:r>
            <a:r>
              <a:rPr lang="de-DE" sz="20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sz="2000" u="sng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000" dirty="0">
                <a:solidFill>
                  <a:srgbClr val="99C221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michael.kres@promovetm.com</a:t>
            </a:r>
            <a:endParaRPr lang="de-DE" sz="2000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de-DE" sz="2000" dirty="0">
                <a:latin typeface="Century Gothic" panose="020B0502020202020204" pitchFamily="34" charset="0"/>
              </a:rPr>
              <a:t>++41 52 624 09 10</a:t>
            </a:r>
          </a:p>
        </p:txBody>
      </p:sp>
      <p:pic>
        <p:nvPicPr>
          <p:cNvPr id="4" name="Grafik 3" descr="Ein Bild, das Uhr, schwarz, sitzend, Hand enthält.&#10;&#10;Automatisch generierte Beschreibung">
            <a:extLst>
              <a:ext uri="{FF2B5EF4-FFF2-40B4-BE49-F238E27FC236}">
                <a16:creationId xmlns:a16="http://schemas.microsoft.com/office/drawing/2014/main" xmlns="" id="{32AF79DA-CF96-46B8-AA5D-6F02B90AEB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399214"/>
            <a:ext cx="1944216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54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xmlns="" id="{666DDA04-9BAC-49EF-B930-06769794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922" y="2093168"/>
            <a:ext cx="7248478" cy="46482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Wir danken Ihnen für Ihr Interesse.</a:t>
            </a:r>
          </a:p>
          <a:p>
            <a:pPr eaLnBrk="1" hangingPunct="1">
              <a:defRPr/>
            </a:pPr>
            <a:endParaRPr lang="de-DE" dirty="0">
              <a:solidFill>
                <a:schemeClr val="tx1"/>
              </a:solidFill>
            </a:endParaRPr>
          </a:p>
          <a:p>
            <a:pPr eaLnBrk="1" hangingPunct="1">
              <a:tabLst>
                <a:tab pos="3238500" algn="l"/>
              </a:tabLst>
              <a:defRPr/>
            </a:pPr>
            <a:r>
              <a:rPr lang="de-DE" dirty="0">
                <a:solidFill>
                  <a:schemeClr val="tx1"/>
                </a:solidFill>
              </a:rPr>
              <a:t>Gerne stehen wir Ihnen für</a:t>
            </a:r>
          </a:p>
          <a:p>
            <a:pPr eaLnBrk="1" hangingPunct="1">
              <a:tabLst>
                <a:tab pos="3238500" algn="l"/>
              </a:tabLst>
              <a:defRPr/>
            </a:pPr>
            <a:r>
              <a:rPr lang="de-DE" dirty="0">
                <a:solidFill>
                  <a:schemeClr val="tx1"/>
                </a:solidFill>
              </a:rPr>
              <a:t>einen weiteren Austausch zur Verfügung. 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pPr eaLnBrk="1" hangingPunct="1">
              <a:tabLst>
                <a:tab pos="3238500" algn="l"/>
              </a:tabLst>
              <a:defRPr/>
            </a:pPr>
            <a:r>
              <a:rPr lang="de-DE" b="1" dirty="0">
                <a:solidFill>
                  <a:srgbClr val="99C221"/>
                </a:solidFill>
              </a:rPr>
              <a:t>www.promovetm.com</a:t>
            </a:r>
          </a:p>
          <a:p>
            <a:pPr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++41 52 624 09 10</a:t>
            </a:r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EE4AF3D3-F1E6-45D3-8E53-2D1C78FD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683" y="980728"/>
            <a:ext cx="7239000" cy="762000"/>
          </a:xfrm>
        </p:spPr>
        <p:txBody>
          <a:bodyPr/>
          <a:lstStyle/>
          <a:p>
            <a:r>
              <a:rPr lang="de-CH" dirty="0">
                <a:solidFill>
                  <a:srgbClr val="99C221"/>
                </a:solidFill>
              </a:rPr>
              <a:t>Danke!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2D6C7D4-964F-4567-8FB1-FA84ECAB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17</a:t>
            </a:fld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>
          <a:xfrm>
            <a:off x="1285523" y="566768"/>
            <a:ext cx="7239000" cy="762000"/>
          </a:xfrm>
        </p:spPr>
        <p:txBody>
          <a:bodyPr/>
          <a:lstStyle/>
          <a:p>
            <a:r>
              <a:rPr lang="de-CH" dirty="0">
                <a:solidFill>
                  <a:srgbClr val="99C221"/>
                </a:solidFill>
              </a:rPr>
              <a:t>Literatur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536A896-961B-451D-B577-B40EB7EF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85922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B5B5E7C-7020-4D8E-AC55-E7FD30D8A789}"/>
              </a:ext>
            </a:extLst>
          </p:cNvPr>
          <p:cNvSpPr txBox="1"/>
          <p:nvPr/>
        </p:nvSpPr>
        <p:spPr>
          <a:xfrm>
            <a:off x="1187624" y="1334373"/>
            <a:ext cx="80648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/>
            <a:r>
              <a:rPr lang="de-CH" sz="1200" u="sng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Antonovski</a:t>
            </a:r>
            <a:r>
              <a:rPr lang="de-CH" sz="1200" u="sng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, A. (1997):</a:t>
            </a:r>
            <a:r>
              <a:rPr lang="de-CH" sz="1200" dirty="0" smtClean="0">
                <a:latin typeface="Century Gothic" panose="020B0502020202020204" pitchFamily="34" charset="0"/>
              </a:rPr>
              <a:t/>
            </a:r>
            <a:br>
              <a:rPr lang="de-CH" sz="1200" dirty="0" smtClean="0">
                <a:latin typeface="Century Gothic" panose="020B0502020202020204" pitchFamily="34" charset="0"/>
              </a:rPr>
            </a:br>
            <a:r>
              <a:rPr lang="de-CH" sz="1200" dirty="0" smtClean="0">
                <a:latin typeface="Century Gothic" panose="020B0502020202020204" pitchFamily="34" charset="0"/>
              </a:rPr>
              <a:t>Salutogenese. Zur Entmystifizierung der Gesundheit. Tübingen: DGVT</a:t>
            </a: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Bruch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H., Vogel, B., &amp; </a:t>
            </a:r>
            <a:r>
              <a:rPr lang="de-CH" sz="1200" u="sng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Morhart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F. M. 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(2006). </a:t>
            </a:r>
            <a:endParaRPr lang="de-CH" sz="1200" u="sng" dirty="0" smtClean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marL="360363" indent="-360363"/>
            <a:r>
              <a:rPr lang="de-CH" sz="1200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CH" sz="1200" dirty="0" smtClean="0"/>
              <a:t>Organisationale </a:t>
            </a:r>
            <a:r>
              <a:rPr lang="de-CH" sz="1200" dirty="0"/>
              <a:t>Energie. Messen, Nutzen und Erhalten der produktiven Kraft von </a:t>
            </a:r>
            <a:r>
              <a:rPr lang="de-CH" sz="1200" dirty="0" smtClean="0"/>
              <a:t>Unternehmen.</a:t>
            </a:r>
            <a:r>
              <a:rPr lang="de-CH" sz="1200" dirty="0"/>
              <a:t> </a:t>
            </a:r>
            <a:r>
              <a:rPr lang="de-CH" sz="1200" i="1" dirty="0"/>
              <a:t>Zeitschrift </a:t>
            </a:r>
            <a:r>
              <a:rPr lang="de-CH" sz="1200" i="1" dirty="0" err="1"/>
              <a:t>Fuhrung</a:t>
            </a:r>
            <a:r>
              <a:rPr lang="de-CH" sz="1200" i="1" dirty="0"/>
              <a:t> und Organisation</a:t>
            </a:r>
            <a:r>
              <a:rPr lang="de-CH" sz="1200" dirty="0"/>
              <a:t>, </a:t>
            </a:r>
            <a:r>
              <a:rPr lang="de-CH" sz="1200" i="1" dirty="0"/>
              <a:t>75</a:t>
            </a:r>
            <a:r>
              <a:rPr lang="de-CH" sz="1200" dirty="0"/>
              <a:t>(1), 4-10</a:t>
            </a:r>
            <a:r>
              <a:rPr lang="de-CH" sz="1200" dirty="0" smtClean="0"/>
              <a:t>.</a:t>
            </a:r>
          </a:p>
          <a:p>
            <a:pPr marL="360363" indent="-360363"/>
            <a:r>
              <a:rPr lang="en-US" sz="1200" u="sng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Cooperrider</a:t>
            </a:r>
            <a:r>
              <a:rPr lang="en-US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D., &amp; Whitney, D. (2005). </a:t>
            </a:r>
            <a:endParaRPr lang="en-US" sz="1200" u="sng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 marL="360363" indent="-360363"/>
            <a:r>
              <a:rPr lang="en-US" sz="1200" i="1" dirty="0"/>
              <a:t>	</a:t>
            </a:r>
            <a:r>
              <a:rPr lang="en-US" sz="1200" dirty="0" smtClean="0"/>
              <a:t>Appreciative </a:t>
            </a:r>
            <a:r>
              <a:rPr lang="en-US" sz="1200" dirty="0"/>
              <a:t>Inquiry a positive revolution in change. San Francisco: Barrett.</a:t>
            </a:r>
            <a:endParaRPr lang="de-CH" sz="1200" dirty="0"/>
          </a:p>
          <a:p>
            <a:pPr marL="360363" indent="-360363"/>
            <a:r>
              <a:rPr lang="en-US" sz="1200" u="sng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Csikszentmihalyi</a:t>
            </a:r>
            <a:r>
              <a:rPr lang="en-US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M. (1996):</a:t>
            </a:r>
            <a:r>
              <a:rPr lang="en-US" sz="1200" dirty="0">
                <a:latin typeface="Century Gothic" panose="020B0502020202020204" pitchFamily="34" charset="0"/>
              </a:rPr>
              <a:t/>
            </a:r>
            <a:br>
              <a:rPr lang="en-US" sz="1200" dirty="0">
                <a:latin typeface="Century Gothic" panose="020B0502020202020204" pitchFamily="34" charset="0"/>
              </a:rPr>
            </a:br>
            <a:r>
              <a:rPr lang="en-US" sz="1200" dirty="0">
                <a:latin typeface="Century Gothic" panose="020B0502020202020204" pitchFamily="34" charset="0"/>
              </a:rPr>
              <a:t>Flow and the psychology of discovery and invention. New York: Harper Collins.</a:t>
            </a:r>
          </a:p>
          <a:p>
            <a:pPr marL="360363" indent="-360363"/>
            <a:r>
              <a:rPr lang="de-CH" sz="1200" u="sng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Kegan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R. &amp; Laskow </a:t>
            </a:r>
            <a:r>
              <a:rPr lang="de-CH" sz="1200" u="sng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Lahey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 L. (2009):</a:t>
            </a:r>
            <a:r>
              <a:rPr lang="de-CH" sz="1200" b="1" dirty="0">
                <a:latin typeface="Century Gothic" panose="020B0502020202020204" pitchFamily="34" charset="0"/>
              </a:rPr>
              <a:t/>
            </a:r>
            <a:br>
              <a:rPr lang="de-CH" sz="1200" b="1" dirty="0">
                <a:latin typeface="Century Gothic" panose="020B0502020202020204" pitchFamily="34" charset="0"/>
              </a:rPr>
            </a:br>
            <a:r>
              <a:rPr lang="de-CH" sz="1200" dirty="0" err="1">
                <a:latin typeface="Century Gothic" panose="020B0502020202020204" pitchFamily="34" charset="0"/>
              </a:rPr>
              <a:t>Immunity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to</a:t>
            </a:r>
            <a:r>
              <a:rPr lang="de-CH" sz="1200" dirty="0">
                <a:latin typeface="Century Gothic" panose="020B0502020202020204" pitchFamily="34" charset="0"/>
              </a:rPr>
              <a:t> Change. </a:t>
            </a:r>
            <a:r>
              <a:rPr lang="de-CH" sz="1200" dirty="0" err="1">
                <a:latin typeface="Century Gothic" panose="020B0502020202020204" pitchFamily="34" charset="0"/>
              </a:rPr>
              <a:t>How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to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overcome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it</a:t>
            </a:r>
            <a:r>
              <a:rPr lang="de-CH" sz="1200" dirty="0">
                <a:latin typeface="Century Gothic" panose="020B0502020202020204" pitchFamily="34" charset="0"/>
              </a:rPr>
              <a:t> and </a:t>
            </a:r>
            <a:r>
              <a:rPr lang="de-CH" sz="1200" dirty="0" err="1">
                <a:latin typeface="Century Gothic" panose="020B0502020202020204" pitchFamily="34" charset="0"/>
              </a:rPr>
              <a:t>unlok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the</a:t>
            </a:r>
            <a:r>
              <a:rPr lang="de-CH" sz="1200" dirty="0">
                <a:latin typeface="Century Gothic" panose="020B0502020202020204" pitchFamily="34" charset="0"/>
              </a:rPr>
              <a:t> potential in </a:t>
            </a:r>
            <a:r>
              <a:rPr lang="de-CH" sz="1200" dirty="0" err="1">
                <a:latin typeface="Century Gothic" panose="020B0502020202020204" pitchFamily="34" charset="0"/>
              </a:rPr>
              <a:t>yourself</a:t>
            </a:r>
            <a:r>
              <a:rPr lang="de-CH" sz="1200" dirty="0">
                <a:latin typeface="Century Gothic" panose="020B0502020202020204" pitchFamily="34" charset="0"/>
              </a:rPr>
              <a:t> and </a:t>
            </a:r>
            <a:r>
              <a:rPr lang="de-CH" sz="1200" dirty="0" err="1">
                <a:latin typeface="Century Gothic" panose="020B0502020202020204" pitchFamily="34" charset="0"/>
              </a:rPr>
              <a:t>your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organisation.Harvard</a:t>
            </a:r>
            <a:r>
              <a:rPr lang="de-CH" sz="1200" dirty="0">
                <a:latin typeface="Century Gothic" panose="020B0502020202020204" pitchFamily="34" charset="0"/>
              </a:rPr>
              <a:t> Business Review. Boston</a:t>
            </a: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Krafft, A. M., &amp; Walker, A. M. (2018):</a:t>
            </a:r>
          </a:p>
          <a:p>
            <a:pPr marL="360363" indent="-360363"/>
            <a:r>
              <a:rPr lang="de-CH" sz="1200" dirty="0">
                <a:latin typeface="Century Gothic" panose="020B0502020202020204" pitchFamily="34" charset="0"/>
              </a:rPr>
              <a:t>	Positive Psychologie der Hoffnung: Grundlagen aus Psychologie, Philosophie, Theologie und Ergebnisse aktueller Forschung. Berlin: Springer.</a:t>
            </a: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Kres, M. (2017):</a:t>
            </a:r>
            <a:r>
              <a:rPr lang="de-CH" sz="1200" dirty="0">
                <a:latin typeface="Century Gothic" panose="020B0502020202020204" pitchFamily="34" charset="0"/>
              </a:rPr>
              <a:t/>
            </a:r>
            <a:br>
              <a:rPr lang="de-CH" sz="1200" dirty="0">
                <a:latin typeface="Century Gothic" panose="020B0502020202020204" pitchFamily="34" charset="0"/>
              </a:rPr>
            </a:br>
            <a:r>
              <a:rPr lang="de-CH" sz="1200" dirty="0" err="1">
                <a:latin typeface="Century Gothic" panose="020B0502020202020204" pitchFamily="34" charset="0"/>
              </a:rPr>
              <a:t>Mutmacher</a:t>
            </a:r>
            <a:r>
              <a:rPr lang="de-CH" sz="1200" dirty="0">
                <a:latin typeface="Century Gothic" panose="020B0502020202020204" pitchFamily="34" charset="0"/>
              </a:rPr>
              <a:t>: Unternehmen stärken durch mutige Führung. 3. Aufl. Wiesbaden: </a:t>
            </a:r>
            <a:r>
              <a:rPr lang="de-CH" sz="1200" dirty="0" err="1">
                <a:latin typeface="Century Gothic" panose="020B0502020202020204" pitchFamily="34" charset="0"/>
              </a:rPr>
              <a:t>SpringerGabler</a:t>
            </a:r>
            <a:r>
              <a:rPr lang="de-CH" sz="1200" dirty="0">
                <a:latin typeface="Century Gothic" panose="020B0502020202020204" pitchFamily="34" charset="0"/>
              </a:rPr>
              <a:t>. </a:t>
            </a:r>
          </a:p>
          <a:p>
            <a:pPr marL="360363" indent="-360363"/>
            <a:r>
              <a:rPr lang="de-CH" sz="1200" u="sng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Luthans</a:t>
            </a:r>
            <a:r>
              <a:rPr lang="de-CH" sz="1200" u="sng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, F., </a:t>
            </a:r>
            <a:r>
              <a:rPr lang="de-CH" sz="1200" u="sng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Avey</a:t>
            </a:r>
            <a:r>
              <a:rPr lang="de-CH" sz="1200" u="sng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, J., </a:t>
            </a:r>
            <a:r>
              <a:rPr lang="de-CH" sz="1200" u="sng" dirty="0" err="1" smtClean="0">
                <a:solidFill>
                  <a:srgbClr val="99C221"/>
                </a:solidFill>
                <a:latin typeface="Century Gothic" panose="020B0502020202020204" pitchFamily="34" charset="0"/>
              </a:rPr>
              <a:t>Avolio</a:t>
            </a:r>
            <a:r>
              <a:rPr lang="de-CH" sz="1200" u="sng" dirty="0" smtClean="0">
                <a:solidFill>
                  <a:srgbClr val="99C221"/>
                </a:solidFill>
                <a:latin typeface="Century Gothic" panose="020B0502020202020204" pitchFamily="34" charset="0"/>
              </a:rPr>
              <a:t>, B. &amp; Peterson, S. (2010)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CH" sz="1200" dirty="0">
                <a:latin typeface="Century Gothic" panose="020B0502020202020204" pitchFamily="34" charset="0"/>
              </a:rPr>
              <a:t>The Development and </a:t>
            </a:r>
            <a:r>
              <a:rPr lang="de-CH" sz="1200" dirty="0" err="1">
                <a:latin typeface="Century Gothic" panose="020B0502020202020204" pitchFamily="34" charset="0"/>
              </a:rPr>
              <a:t>Resulting</a:t>
            </a:r>
            <a:r>
              <a:rPr lang="de-CH" sz="1200" dirty="0">
                <a:latin typeface="Century Gothic" panose="020B0502020202020204" pitchFamily="34" charset="0"/>
              </a:rPr>
              <a:t> Performance Impact of Positive Psychological Capital. </a:t>
            </a:r>
            <a:r>
              <a:rPr lang="de-CH" sz="1200" dirty="0" smtClean="0">
                <a:latin typeface="Century Gothic" panose="020B0502020202020204" pitchFamily="34" charset="0"/>
              </a:rPr>
              <a:t>In Human Resources Development Quarterly, vol. 21, Nr. 1, 41-67.</a:t>
            </a:r>
            <a:endParaRPr lang="de-CH" sz="1200" dirty="0">
              <a:latin typeface="Century Gothic" panose="020B0502020202020204" pitchFamily="34" charset="0"/>
            </a:endParaRP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Marshall, I. &amp; </a:t>
            </a:r>
            <a:r>
              <a:rPr lang="de-CH" sz="1200" u="sng" dirty="0" err="1">
                <a:solidFill>
                  <a:srgbClr val="99C221"/>
                </a:solidFill>
                <a:latin typeface="Century Gothic" panose="020B0502020202020204" pitchFamily="34" charset="0"/>
              </a:rPr>
              <a:t>Zohar</a:t>
            </a:r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, D. (2010):</a:t>
            </a:r>
            <a:r>
              <a:rPr lang="de-CH" sz="1200" b="1" dirty="0">
                <a:latin typeface="Century Gothic" panose="020B0502020202020204" pitchFamily="34" charset="0"/>
              </a:rPr>
              <a:t/>
            </a:r>
            <a:br>
              <a:rPr lang="de-CH" sz="1200" b="1" dirty="0">
                <a:latin typeface="Century Gothic" panose="020B0502020202020204" pitchFamily="34" charset="0"/>
              </a:rPr>
            </a:br>
            <a:r>
              <a:rPr lang="de-CH" sz="1200" dirty="0">
                <a:latin typeface="Century Gothic" panose="020B0502020202020204" pitchFamily="34" charset="0"/>
              </a:rPr>
              <a:t>IQ? EQ? SQ! Spirituelle Intelligenz – das unentdeckte Potenzial. Bielefeld:</a:t>
            </a:r>
          </a:p>
          <a:p>
            <a:pPr marL="360363" indent="-360363"/>
            <a:r>
              <a:rPr lang="de-CH" sz="1200" dirty="0">
                <a:latin typeface="Century Gothic" panose="020B0502020202020204" pitchFamily="34" charset="0"/>
              </a:rPr>
              <a:t>	J. Kamphausen Mediengruppe GmbH. </a:t>
            </a:r>
          </a:p>
          <a:p>
            <a:pPr marL="360363" indent="-360363"/>
            <a:r>
              <a:rPr lang="en-US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Mogi, K. (2017):</a:t>
            </a:r>
            <a:endParaRPr lang="de-CH" sz="1200" u="sng" dirty="0">
              <a:solidFill>
                <a:srgbClr val="99C221"/>
              </a:solidFill>
              <a:latin typeface="Century Gothic" panose="020B0502020202020204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US" sz="1200" dirty="0">
                <a:latin typeface="Century Gothic" panose="020B0502020202020204" pitchFamily="34" charset="0"/>
              </a:rPr>
              <a:t>	The little book of Ikigai. The essential Japanese way to finding your purpose in life. </a:t>
            </a:r>
            <a:r>
              <a:rPr lang="de-CH" sz="1200" dirty="0">
                <a:latin typeface="Century Gothic" panose="020B0502020202020204" pitchFamily="34" charset="0"/>
              </a:rPr>
              <a:t>Quercus. </a:t>
            </a:r>
            <a:endParaRPr lang="de-CH" sz="1200" u="sng" dirty="0">
              <a:solidFill>
                <a:srgbClr val="92D050"/>
              </a:solidFill>
              <a:latin typeface="Century Gothic" panose="020B0502020202020204" pitchFamily="34" charset="0"/>
            </a:endParaRP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PWC (2015):</a:t>
            </a:r>
          </a:p>
          <a:p>
            <a:pPr marL="360363" indent="-360363"/>
            <a:r>
              <a:rPr lang="de-CH" sz="1200" dirty="0">
                <a:latin typeface="Century Gothic" panose="020B0502020202020204" pitchFamily="34" charset="0"/>
              </a:rPr>
              <a:t>	The </a:t>
            </a:r>
            <a:r>
              <a:rPr lang="de-CH" sz="1200" dirty="0" err="1">
                <a:latin typeface="Century Gothic" panose="020B0502020202020204" pitchFamily="34" charset="0"/>
              </a:rPr>
              <a:t>hidden</a:t>
            </a:r>
            <a:r>
              <a:rPr lang="de-CH" sz="1200" dirty="0">
                <a:latin typeface="Century Gothic" panose="020B0502020202020204" pitchFamily="34" charset="0"/>
              </a:rPr>
              <a:t> </a:t>
            </a:r>
            <a:r>
              <a:rPr lang="de-CH" sz="1200" dirty="0" err="1">
                <a:latin typeface="Century Gothic" panose="020B0502020202020204" pitchFamily="34" charset="0"/>
              </a:rPr>
              <a:t>talent</a:t>
            </a:r>
            <a:r>
              <a:rPr lang="de-CH" sz="1200" dirty="0">
                <a:latin typeface="Century Gothic" panose="020B0502020202020204" pitchFamily="34" charset="0"/>
              </a:rPr>
              <a:t>: T</a:t>
            </a:r>
            <a:r>
              <a:rPr lang="en-US" sz="1200" dirty="0" err="1">
                <a:latin typeface="Century Gothic" panose="020B0502020202020204" pitchFamily="34" charset="0"/>
              </a:rPr>
              <a:t>en</a:t>
            </a:r>
            <a:r>
              <a:rPr lang="en-US" sz="1200" dirty="0">
                <a:latin typeface="Century Gothic" panose="020B0502020202020204" pitchFamily="34" charset="0"/>
              </a:rPr>
              <a:t> ways to identify and retain </a:t>
            </a:r>
            <a:r>
              <a:rPr lang="de-CH" sz="1200" dirty="0">
                <a:latin typeface="Century Gothic" panose="020B0502020202020204" pitchFamily="34" charset="0"/>
              </a:rPr>
              <a:t>transformational </a:t>
            </a:r>
            <a:r>
              <a:rPr lang="de-CH" sz="1200" dirty="0" err="1">
                <a:latin typeface="Century Gothic" panose="020B0502020202020204" pitchFamily="34" charset="0"/>
              </a:rPr>
              <a:t>leaders</a:t>
            </a:r>
            <a:r>
              <a:rPr lang="de-CH" sz="1200" dirty="0">
                <a:latin typeface="Century Gothic" panose="020B0502020202020204" pitchFamily="34" charset="0"/>
              </a:rPr>
              <a:t>. A PWC-paper </a:t>
            </a:r>
            <a:r>
              <a:rPr lang="de-CH" sz="1200" dirty="0" err="1">
                <a:latin typeface="Century Gothic" panose="020B0502020202020204" pitchFamily="34" charset="0"/>
              </a:rPr>
              <a:t>availble</a:t>
            </a:r>
            <a:r>
              <a:rPr lang="de-CH" sz="1200" dirty="0">
                <a:latin typeface="Century Gothic" panose="020B0502020202020204" pitchFamily="34" charset="0"/>
              </a:rPr>
              <a:t> at </a:t>
            </a:r>
            <a:r>
              <a:rPr lang="de-CH" sz="1200" dirty="0" err="1">
                <a:latin typeface="Century Gothic" panose="020B0502020202020204" pitchFamily="34" charset="0"/>
              </a:rPr>
              <a:t>request</a:t>
            </a:r>
            <a:r>
              <a:rPr lang="de-CH" sz="1200" dirty="0">
                <a:latin typeface="Century Gothic" panose="020B0502020202020204" pitchFamily="34" charset="0"/>
              </a:rPr>
              <a:t> at PWC United Kingdom. </a:t>
            </a:r>
            <a:endParaRPr lang="de-CH" sz="1200" b="1" dirty="0">
              <a:latin typeface="Century Gothic" panose="020B0502020202020204" pitchFamily="34" charset="0"/>
            </a:endParaRPr>
          </a:p>
          <a:p>
            <a:pPr marL="360363" indent="-360363"/>
            <a:r>
              <a:rPr lang="de-CH" sz="1200" u="sng" dirty="0">
                <a:solidFill>
                  <a:srgbClr val="99C221"/>
                </a:solidFill>
                <a:latin typeface="Century Gothic" panose="020B0502020202020204" pitchFamily="34" charset="0"/>
              </a:rPr>
              <a:t>Scharmer, CO. (2015):</a:t>
            </a:r>
            <a:r>
              <a:rPr lang="de-CH" sz="1200" b="1" dirty="0">
                <a:latin typeface="Century Gothic" panose="020B0502020202020204" pitchFamily="34" charset="0"/>
              </a:rPr>
              <a:t/>
            </a:r>
            <a:br>
              <a:rPr lang="de-CH" sz="1200" b="1" dirty="0">
                <a:latin typeface="Century Gothic" panose="020B0502020202020204" pitchFamily="34" charset="0"/>
              </a:rPr>
            </a:br>
            <a:r>
              <a:rPr lang="de-CH" sz="1200" dirty="0">
                <a:latin typeface="Century Gothic" panose="020B0502020202020204" pitchFamily="34" charset="0"/>
              </a:rPr>
              <a:t>Theorie U – Von der Zukunft her führen. </a:t>
            </a:r>
            <a:r>
              <a:rPr lang="de-CH" sz="1200" dirty="0" err="1">
                <a:latin typeface="Century Gothic" panose="020B0502020202020204" pitchFamily="34" charset="0"/>
              </a:rPr>
              <a:t>Presencing</a:t>
            </a:r>
            <a:r>
              <a:rPr lang="de-CH" sz="1200" dirty="0">
                <a:latin typeface="Century Gothic" panose="020B0502020202020204" pitchFamily="34" charset="0"/>
              </a:rPr>
              <a:t> als soziale Technik. 4. Aufl. Heidelberg: </a:t>
            </a:r>
            <a:r>
              <a:rPr lang="de-CH" sz="1200" dirty="0" smtClean="0">
                <a:latin typeface="Century Gothic" panose="020B0502020202020204" pitchFamily="34" charset="0"/>
              </a:rPr>
              <a:t>Carl-Auer</a:t>
            </a:r>
            <a:endParaRPr lang="de-CH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68313" y="3788841"/>
            <a:ext cx="8229600" cy="576263"/>
          </a:xfrm>
          <a:prstGeom prst="flowChartProcess">
            <a:avLst/>
          </a:prstGeom>
          <a:noFill/>
          <a:ln>
            <a:noFill/>
          </a:ln>
        </p:spPr>
        <p:txBody>
          <a:bodyPr wrap="none" lIns="126000" rIns="126000" anchor="ctr"/>
          <a:lstStyle/>
          <a:p>
            <a:pPr marL="457200" indent="-457200">
              <a:buAutoNum type="arabicPlain"/>
              <a:defRPr/>
            </a:pPr>
            <a:endParaRPr lang="en-GB" altLang="de-DE" sz="2000" b="1" dirty="0">
              <a:latin typeface="+mn-lt"/>
              <a:cs typeface="+mn-cs"/>
            </a:endParaRPr>
          </a:p>
        </p:txBody>
      </p:sp>
      <p:sp>
        <p:nvSpPr>
          <p:cNvPr id="10" name="Foliennummernplatzhalter 17"/>
          <p:cNvSpPr txBox="1">
            <a:spLocks/>
          </p:cNvSpPr>
          <p:nvPr/>
        </p:nvSpPr>
        <p:spPr bwMode="auto">
          <a:xfrm>
            <a:off x="6724650" y="6381750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000">
                <a:solidFill>
                  <a:srgbClr val="777777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de-DE" altLang="de-DE" sz="1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215C4A-F87C-4511-8743-079E2C33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99C221"/>
                </a:solidFill>
              </a:rPr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94B27A1-7BCE-455A-9733-99BBC851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Aktuelle Lage und Erfahrungen </a:t>
            </a:r>
          </a:p>
          <a:p>
            <a:pPr marL="457200" indent="-457200">
              <a:buAutoNum type="arabicPlain"/>
              <a:defRPr/>
            </a:pPr>
            <a:endParaRPr lang="de-DE" altLang="de-DE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</a:rPr>
              <a:t>Hoffnung und Energie in Teams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Empirische Befunde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Wie gestalte ich eine positive Energie im Team?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Worauf kommt es an? Was ist zu tun?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Erfolgsbeispiel aus der Praxis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Fragen und Antworten</a:t>
            </a:r>
          </a:p>
          <a:p>
            <a:pPr marL="457200" indent="-457200">
              <a:buAutoNum type="arabicPlain"/>
              <a:defRPr/>
            </a:pPr>
            <a:endParaRPr lang="de-DE" altLang="de-DE" dirty="0">
              <a:solidFill>
                <a:schemeClr val="tx1"/>
              </a:solidFill>
            </a:endParaRPr>
          </a:p>
          <a:p>
            <a:pPr marL="457200" indent="-457200">
              <a:buAutoNum type="arabicPlain"/>
              <a:defRPr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Krisen-Kompass für Teams</a:t>
            </a:r>
          </a:p>
          <a:p>
            <a:pPr marL="457200" indent="-457200">
              <a:buAutoNum type="arabicPlain"/>
              <a:defRPr/>
            </a:pPr>
            <a:endParaRPr lang="en-GB" altLang="de-DE" b="1" dirty="0">
              <a:latin typeface="Century Gothic" panose="020B0502020202020204" pitchFamily="34" charset="0"/>
            </a:endParaRPr>
          </a:p>
          <a:p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xmlns="" id="{290DAD9B-12F6-446F-90B8-DD426832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3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439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1	Aktuelle Lage und Erfahrungen (I)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  <a:latin typeface="Century Gothic" panose="020B0502020202020204" pitchFamily="34" charset="0"/>
              </a:rPr>
              <a:t>Die Sicht von Unternehmen</a:t>
            </a: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AE4F4BB-257F-4921-B2D2-E62C23B58C9E}"/>
              </a:ext>
            </a:extLst>
          </p:cNvPr>
          <p:cNvSpPr txBox="1"/>
          <p:nvPr/>
        </p:nvSpPr>
        <p:spPr>
          <a:xfrm>
            <a:off x="1214264" y="1844824"/>
            <a:ext cx="815960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dirty="0">
                <a:latin typeface="Century Gothic" panose="020B0502020202020204" pitchFamily="34" charset="0"/>
              </a:rPr>
              <a:t>Unternehmen verzeichnen aktuell grosse</a:t>
            </a:r>
            <a:br>
              <a:rPr lang="de-CH" sz="2000" dirty="0">
                <a:latin typeface="Century Gothic" panose="020B0502020202020204" pitchFamily="34" charset="0"/>
              </a:rPr>
            </a:br>
            <a:r>
              <a:rPr lang="de-CH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Nachfrageeinbussen</a:t>
            </a:r>
            <a:r>
              <a:rPr lang="de-CH" sz="2000" dirty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endParaRPr lang="de-CH" sz="2000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dirty="0">
                <a:latin typeface="Century Gothic" panose="020B0502020202020204" pitchFamily="34" charset="0"/>
              </a:rPr>
              <a:t>Die </a:t>
            </a:r>
            <a:r>
              <a:rPr lang="de-CH" sz="2000" b="1" dirty="0">
                <a:latin typeface="Century Gothic" panose="020B0502020202020204" pitchFamily="34" charset="0"/>
              </a:rPr>
              <a:t>Lieferantenketten</a:t>
            </a:r>
            <a:r>
              <a:rPr lang="de-CH" sz="2000" dirty="0">
                <a:latin typeface="Century Gothic" panose="020B0502020202020204" pitchFamily="34" charset="0"/>
              </a:rPr>
              <a:t> sind unterbrochen. </a:t>
            </a:r>
            <a:br>
              <a:rPr lang="de-CH" sz="2000" dirty="0">
                <a:latin typeface="Century Gothic" panose="020B0502020202020204" pitchFamily="34" charset="0"/>
              </a:rPr>
            </a:br>
            <a:r>
              <a:rPr lang="de-CH" sz="2000" b="1" dirty="0">
                <a:latin typeface="Century Gothic" panose="020B0502020202020204" pitchFamily="34" charset="0"/>
              </a:rPr>
              <a:t>Wertschöpfungsketten </a:t>
            </a:r>
            <a:r>
              <a:rPr lang="de-CH" sz="2000" dirty="0">
                <a:latin typeface="Century Gothic" panose="020B0502020202020204" pitchFamily="34" charset="0"/>
              </a:rPr>
              <a:t>werden ausgebremst. </a:t>
            </a:r>
            <a:br>
              <a:rPr lang="de-CH" sz="2000" dirty="0">
                <a:latin typeface="Century Gothic" panose="020B0502020202020204" pitchFamily="34" charset="0"/>
              </a:rPr>
            </a:br>
            <a:endParaRPr lang="de-CH" sz="2000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b="1" dirty="0">
                <a:latin typeface="Century Gothic" panose="020B0502020202020204" pitchFamily="34" charset="0"/>
              </a:rPr>
              <a:t>Liquidität</a:t>
            </a:r>
            <a:r>
              <a:rPr lang="de-CH" sz="2000" dirty="0">
                <a:latin typeface="Century Gothic" panose="020B0502020202020204" pitchFamily="34" charset="0"/>
              </a:rPr>
              <a:t> wird zur Belastungsprobe.</a:t>
            </a: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endParaRPr lang="de-CH" sz="2000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dirty="0">
                <a:latin typeface="Century Gothic" panose="020B0502020202020204" pitchFamily="34" charset="0"/>
              </a:rPr>
              <a:t>Es herrscht grosse </a:t>
            </a:r>
            <a:r>
              <a:rPr lang="de-CH" sz="2000" b="1" dirty="0">
                <a:latin typeface="Century Gothic" panose="020B0502020202020204" pitchFamily="34" charset="0"/>
              </a:rPr>
              <a:t>Unsicherheit</a:t>
            </a:r>
            <a:r>
              <a:rPr lang="de-CH" sz="2000" dirty="0">
                <a:latin typeface="Century Gothic" panose="020B0502020202020204" pitchFamily="34" charset="0"/>
              </a:rPr>
              <a:t> über die Entwicklung.</a:t>
            </a: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endParaRPr lang="de-CH" sz="2000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dirty="0">
                <a:latin typeface="Century Gothic" panose="020B0502020202020204" pitchFamily="34" charset="0"/>
              </a:rPr>
              <a:t>Die </a:t>
            </a:r>
            <a:r>
              <a:rPr lang="de-CH" sz="2000" b="1" dirty="0">
                <a:latin typeface="Century Gothic" panose="020B0502020202020204" pitchFamily="34" charset="0"/>
              </a:rPr>
              <a:t>Sinnhaftigkeit des Bestehenden </a:t>
            </a:r>
            <a:r>
              <a:rPr lang="de-CH" sz="2000" dirty="0">
                <a:latin typeface="Century Gothic" panose="020B0502020202020204" pitchFamily="34" charset="0"/>
              </a:rPr>
              <a:t>wird zunehmend </a:t>
            </a:r>
            <a:br>
              <a:rPr lang="de-CH" sz="2000" dirty="0">
                <a:latin typeface="Century Gothic" panose="020B0502020202020204" pitchFamily="34" charset="0"/>
              </a:rPr>
            </a:br>
            <a:r>
              <a:rPr lang="de-CH" sz="2000" dirty="0">
                <a:latin typeface="Century Gothic" panose="020B0502020202020204" pitchFamily="34" charset="0"/>
              </a:rPr>
              <a:t>ein Thema. Es wird fieberhaft nach neuen Lösungen gesucht. </a:t>
            </a: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endParaRPr lang="de-CH" sz="2000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sz="2000" dirty="0">
                <a:latin typeface="Century Gothic" panose="020B0502020202020204" pitchFamily="34" charset="0"/>
              </a:rPr>
              <a:t>Als Resultat werden </a:t>
            </a:r>
            <a:r>
              <a:rPr lang="de-CH" sz="2000" b="1" dirty="0">
                <a:latin typeface="Century Gothic" panose="020B0502020202020204" pitchFamily="34" charset="0"/>
              </a:rPr>
              <a:t>Investitionen aufgeschoben </a:t>
            </a:r>
            <a:r>
              <a:rPr lang="de-CH" sz="2000" dirty="0">
                <a:latin typeface="Century Gothic" panose="020B0502020202020204" pitchFamily="34" charset="0"/>
              </a:rPr>
              <a:t>und </a:t>
            </a:r>
            <a:br>
              <a:rPr lang="de-CH" sz="2000" dirty="0">
                <a:latin typeface="Century Gothic" panose="020B0502020202020204" pitchFamily="34" charset="0"/>
              </a:rPr>
            </a:br>
            <a:r>
              <a:rPr lang="de-CH" sz="2000" b="1" dirty="0">
                <a:latin typeface="Century Gothic" panose="020B0502020202020204" pitchFamily="34" charset="0"/>
              </a:rPr>
              <a:t>Kosten gesenkt</a:t>
            </a:r>
            <a:r>
              <a:rPr lang="de-CH" sz="2000" dirty="0">
                <a:latin typeface="Century Gothic" panose="020B0502020202020204" pitchFamily="34" charset="0"/>
              </a:rPr>
              <a:t>. Dadurch wird die Krise weiter zugespitzt.  </a:t>
            </a:r>
          </a:p>
        </p:txBody>
      </p:sp>
    </p:spTree>
    <p:extLst>
      <p:ext uri="{BB962C8B-B14F-4D97-AF65-F5344CB8AC3E}">
        <p14:creationId xmlns:p14="http://schemas.microsoft.com/office/powerpoint/2010/main" val="7075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1	Aktuelle Lage und Erfahrungen (II)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  <a:latin typeface="Century Gothic" panose="020B0502020202020204" pitchFamily="34" charset="0"/>
              </a:rPr>
              <a:t>Die Sicht der Gesellschaft </a:t>
            </a: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xmlns="" id="{16A30E2D-AED5-44AB-8524-D6E2EC719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889311"/>
              </p:ext>
            </p:extLst>
          </p:nvPr>
        </p:nvGraphicFramePr>
        <p:xfrm>
          <a:off x="4572000" y="1778412"/>
          <a:ext cx="4572000" cy="4768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3D3B4F5-934D-4B9A-890F-7B1D0E40F467}"/>
              </a:ext>
            </a:extLst>
          </p:cNvPr>
          <p:cNvSpPr txBox="1"/>
          <p:nvPr/>
        </p:nvSpPr>
        <p:spPr>
          <a:xfrm>
            <a:off x="6922088" y="6400800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Quelle: Sinus-Milieu 2020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A95B0E71-B47C-4059-9A3B-231C257110F1}"/>
              </a:ext>
            </a:extLst>
          </p:cNvPr>
          <p:cNvSpPr txBox="1"/>
          <p:nvPr/>
        </p:nvSpPr>
        <p:spPr>
          <a:xfrm>
            <a:off x="611560" y="1884076"/>
            <a:ext cx="4367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Wie ernst wird die aktuelle Krise </a:t>
            </a:r>
            <a:br>
              <a:rPr lang="de-CH" b="1" dirty="0">
                <a:latin typeface="Century Gothic" panose="020B0502020202020204" pitchFamily="34" charset="0"/>
              </a:rPr>
            </a:br>
            <a:r>
              <a:rPr lang="de-CH" b="1" dirty="0">
                <a:latin typeface="Century Gothic" panose="020B0502020202020204" pitchFamily="34" charset="0"/>
              </a:rPr>
              <a:t>in der Deutsch-Schweiz genommen?</a:t>
            </a:r>
            <a:br>
              <a:rPr lang="de-CH" b="1" dirty="0">
                <a:latin typeface="Century Gothic" panose="020B0502020202020204" pitchFamily="34" charset="0"/>
              </a:rPr>
            </a:br>
            <a:r>
              <a:rPr lang="de-CH" sz="1400" dirty="0">
                <a:latin typeface="Century Gothic" panose="020B0502020202020204" pitchFamily="34" charset="0"/>
              </a:rPr>
              <a:t>- </a:t>
            </a:r>
            <a:r>
              <a:rPr lang="de-CH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N=894, in Prozent -</a:t>
            </a:r>
          </a:p>
          <a:p>
            <a:pPr algn="ctr"/>
            <a:endParaRPr lang="de-CH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xmlns="" id="{971ACFA6-00A3-46D0-80E1-037B0E5FCB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402350"/>
              </p:ext>
            </p:extLst>
          </p:nvPr>
        </p:nvGraphicFramePr>
        <p:xfrm>
          <a:off x="119336" y="2997200"/>
          <a:ext cx="4452664" cy="32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699792" y="4363462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93%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592439" y="4324868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76%</a:t>
            </a:r>
          </a:p>
        </p:txBody>
      </p:sp>
    </p:spTree>
    <p:extLst>
      <p:ext uri="{BB962C8B-B14F-4D97-AF65-F5344CB8AC3E}">
        <p14:creationId xmlns:p14="http://schemas.microsoft.com/office/powerpoint/2010/main" val="28918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103437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1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DE" dirty="0">
                <a:solidFill>
                  <a:srgbClr val="99C221"/>
                </a:solidFill>
              </a:rPr>
              <a:t>Aktuelle Lage und Erfahrungen (II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I)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</a:rPr>
              <a:t>Die Energie für sich und andere hochhalten</a:t>
            </a: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3A4E7506-2290-4A82-A69D-F15FCD306521}"/>
              </a:ext>
            </a:extLst>
          </p:cNvPr>
          <p:cNvSpPr/>
          <p:nvPr/>
        </p:nvSpPr>
        <p:spPr>
          <a:xfrm>
            <a:off x="1336914" y="2204734"/>
            <a:ext cx="7632848" cy="2088362"/>
          </a:xfrm>
          <a:prstGeom prst="rect">
            <a:avLst/>
          </a:prstGeom>
          <a:gradFill flip="none" rotWithShape="1">
            <a:gsLst>
              <a:gs pos="0">
                <a:srgbClr val="99C221"/>
              </a:gs>
              <a:gs pos="100000">
                <a:srgbClr val="00B050"/>
              </a:gs>
            </a:gsLst>
            <a:lin ang="54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600" dirty="0">
              <a:latin typeface="Century Gothic" panose="020B0502020202020204" pitchFamily="34" charset="0"/>
            </a:endParaRPr>
          </a:p>
          <a:p>
            <a:r>
              <a:rPr lang="de-CH" sz="2000" dirty="0">
                <a:latin typeface="Century Gothic" panose="020B0502020202020204" pitchFamily="34" charset="0"/>
              </a:rPr>
              <a:t>«</a:t>
            </a:r>
            <a:r>
              <a:rPr lang="en-US" sz="2000" dirty="0">
                <a:latin typeface="Century Gothic" panose="020B0502020202020204" pitchFamily="34" charset="0"/>
              </a:rPr>
              <a:t>Your first and foremost job as a leader is to take charge of your own energy and then help orchestrate the energy around you</a:t>
            </a:r>
            <a:r>
              <a:rPr lang="de-CH" sz="2000" dirty="0">
                <a:latin typeface="Century Gothic" panose="020B0502020202020204" pitchFamily="34" charset="0"/>
              </a:rPr>
              <a:t>.»</a:t>
            </a:r>
          </a:p>
          <a:p>
            <a:pPr algn="ctr"/>
            <a:r>
              <a:rPr lang="de-CH" sz="1600" dirty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Peter Drucker</a:t>
            </a:r>
          </a:p>
        </p:txBody>
      </p:sp>
    </p:spTree>
    <p:extLst>
      <p:ext uri="{BB962C8B-B14F-4D97-AF65-F5344CB8AC3E}">
        <p14:creationId xmlns:p14="http://schemas.microsoft.com/office/powerpoint/2010/main" val="1493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170" y="1961931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2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Hoffnung und Energie</a:t>
            </a:r>
            <a:r>
              <a:rPr lang="de-DE" dirty="0">
                <a:solidFill>
                  <a:srgbClr val="99C221"/>
                </a:solidFill>
              </a:rPr>
              <a:t> in Teams (I)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sz="2400" dirty="0">
                <a:solidFill>
                  <a:srgbClr val="99C221"/>
                </a:solidFill>
              </a:rPr>
              <a:t>Positive organisationale Energie schaffen</a:t>
            </a: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3D3B4F5-934D-4B9A-890F-7B1D0E40F467}"/>
              </a:ext>
            </a:extLst>
          </p:cNvPr>
          <p:cNvSpPr txBox="1"/>
          <p:nvPr/>
        </p:nvSpPr>
        <p:spPr>
          <a:xfrm>
            <a:off x="7566220" y="6444957"/>
            <a:ext cx="1180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Quelle: </a:t>
            </a:r>
            <a:r>
              <a:rPr lang="de-CH" sz="1200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Bruch</a:t>
            </a:r>
            <a:endParaRPr lang="de-CH" sz="12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148064" y="1742728"/>
            <a:ext cx="36519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00B050"/>
                </a:solidFill>
                <a:latin typeface="Century Gothic" panose="020B0502020202020204" pitchFamily="34" charset="0"/>
              </a:rPr>
              <a:t>Produktive und Vitale Energie</a:t>
            </a:r>
          </a:p>
          <a:p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Enthusiasmus und Leidenschaft</a:t>
            </a:r>
            <a:b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Sinn und Kraft in den</a:t>
            </a:r>
            <a:b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Aufgaben finden</a:t>
            </a:r>
          </a:p>
          <a:p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Alle ziehen an einem Strang</a:t>
            </a:r>
          </a:p>
          <a:p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Neue Ideen werden von allen</a:t>
            </a:r>
            <a:b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00B050"/>
                </a:solidFill>
                <a:latin typeface="Century Gothic" panose="020B0502020202020204" pitchFamily="34" charset="0"/>
              </a:rPr>
              <a:t>entwickelt und umgesetzt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127241" y="3819738"/>
            <a:ext cx="30091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FFC000"/>
                </a:solidFill>
                <a:latin typeface="Century Gothic" panose="020B0502020202020204" pitchFamily="34" charset="0"/>
              </a:rPr>
              <a:t>Resignative Energie</a:t>
            </a:r>
          </a:p>
          <a:p>
            <a: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  <a:t>Frustration, Enttäuschung</a:t>
            </a:r>
          </a:p>
          <a:p>
            <a: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  <a:t>Mitarbeiter sind</a:t>
            </a:r>
            <a:b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  <a:t>lethargisch und weit weg</a:t>
            </a:r>
            <a:b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  <a:t>vom Unternehmen</a:t>
            </a:r>
          </a:p>
          <a:p>
            <a:r>
              <a:rPr lang="de-CH" dirty="0">
                <a:solidFill>
                  <a:srgbClr val="FFC000"/>
                </a:solidFill>
                <a:latin typeface="Century Gothic" panose="020B0502020202020204" pitchFamily="34" charset="0"/>
              </a:rPr>
              <a:t>Hoffnungslosigkeit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33548" y="1746453"/>
            <a:ext cx="24737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FF6600"/>
                </a:solidFill>
                <a:latin typeface="Century Gothic" panose="020B0502020202020204" pitchFamily="34" charset="0"/>
              </a:rPr>
              <a:t>Korrosive Energie</a:t>
            </a:r>
          </a:p>
          <a:p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Interne Spannungen</a:t>
            </a:r>
          </a:p>
          <a:p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Angstorientiert</a:t>
            </a:r>
            <a:b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Negative Gefühle</a:t>
            </a:r>
          </a:p>
          <a:p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Interne Konkurrenz</a:t>
            </a:r>
          </a:p>
          <a:p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Jeder optimiert sich</a:t>
            </a:r>
            <a:b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r>
              <a:rPr lang="de-CH" dirty="0">
                <a:solidFill>
                  <a:srgbClr val="FF6600"/>
                </a:solidFill>
                <a:latin typeface="Century Gothic" panose="020B0502020202020204" pitchFamily="34" charset="0"/>
              </a:rPr>
              <a:t>selbst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214615" y="3862303"/>
            <a:ext cx="398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Komfortable Energie(</a:t>
            </a:r>
            <a:r>
              <a:rPr lang="de-CH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losigkeit</a:t>
            </a:r>
            <a:r>
              <a:rPr lang="de-CH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de-CH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Hohe Zufriedenheit</a:t>
            </a:r>
          </a:p>
          <a:p>
            <a:r>
              <a:rPr lang="de-CH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Bewahrung des Bestehenden</a:t>
            </a:r>
          </a:p>
          <a:p>
            <a:r>
              <a:rPr lang="de-CH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Keine Vitalität und keine</a:t>
            </a:r>
          </a:p>
          <a:p>
            <a:r>
              <a:rPr lang="de-CH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neuen Ideen</a:t>
            </a:r>
          </a:p>
          <a:p>
            <a:r>
              <a:rPr lang="de-CH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Es fehlen Anreize zur Veränderung</a:t>
            </a:r>
          </a:p>
        </p:txBody>
      </p:sp>
      <p:sp>
        <p:nvSpPr>
          <p:cNvPr id="5" name="Pfeil nach oben und unten 4"/>
          <p:cNvSpPr/>
          <p:nvPr/>
        </p:nvSpPr>
        <p:spPr>
          <a:xfrm>
            <a:off x="1331640" y="1598712"/>
            <a:ext cx="576064" cy="41642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 rot="5400000" flipV="1">
            <a:off x="459570" y="3450026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>
                <a:latin typeface="Century Gothic" panose="020B0502020202020204" pitchFamily="34" charset="0"/>
              </a:rPr>
              <a:t>Intensität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33524" y="189599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Century Gothic" panose="020B0502020202020204" pitchFamily="34" charset="0"/>
              </a:rPr>
              <a:t>Hoch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39552" y="501712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Century Gothic" panose="020B0502020202020204" pitchFamily="34" charset="0"/>
              </a:rPr>
              <a:t>Gering</a:t>
            </a:r>
          </a:p>
        </p:txBody>
      </p:sp>
      <p:sp>
        <p:nvSpPr>
          <p:cNvPr id="19" name="Pfeil nach oben und unten 18"/>
          <p:cNvSpPr/>
          <p:nvPr/>
        </p:nvSpPr>
        <p:spPr>
          <a:xfrm rot="5400000">
            <a:off x="4940258" y="2362874"/>
            <a:ext cx="576064" cy="70732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/>
          <p:cNvSpPr txBox="1"/>
          <p:nvPr/>
        </p:nvSpPr>
        <p:spPr>
          <a:xfrm>
            <a:off x="2050600" y="570837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Century Gothic" panose="020B0502020202020204" pitchFamily="34" charset="0"/>
              </a:rPr>
              <a:t>Negativ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380312" y="57216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latin typeface="Century Gothic" panose="020B0502020202020204" pitchFamily="34" charset="0"/>
              </a:rPr>
              <a:t>Positiv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897694" y="6091455"/>
            <a:ext cx="4507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>
                <a:latin typeface="Century Gothic" panose="020B0502020202020204" pitchFamily="34" charset="0"/>
              </a:rPr>
              <a:t>Qualität der Energie im Team</a:t>
            </a:r>
            <a:endParaRPr lang="de-CH" b="1" dirty="0">
              <a:latin typeface="Century Gothic" panose="020B0502020202020204" pitchFamily="34" charset="0"/>
            </a:endParaRPr>
          </a:p>
        </p:txBody>
      </p:sp>
      <p:cxnSp>
        <p:nvCxnSpPr>
          <p:cNvPr id="23" name="Gerader Verbinder 22"/>
          <p:cNvCxnSpPr/>
          <p:nvPr/>
        </p:nvCxnSpPr>
        <p:spPr>
          <a:xfrm>
            <a:off x="1907704" y="3777778"/>
            <a:ext cx="6857196" cy="0"/>
          </a:xfrm>
          <a:prstGeom prst="line">
            <a:avLst/>
          </a:prstGeom>
          <a:ln>
            <a:solidFill>
              <a:srgbClr val="99C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5050622" y="1805779"/>
            <a:ext cx="23763" cy="3786638"/>
          </a:xfrm>
          <a:prstGeom prst="line">
            <a:avLst/>
          </a:prstGeom>
          <a:ln>
            <a:solidFill>
              <a:srgbClr val="99C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14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990600"/>
            <a:ext cx="7344816" cy="762000"/>
          </a:xfrm>
        </p:spPr>
        <p:txBody>
          <a:bodyPr anchor="t"/>
          <a:lstStyle/>
          <a:p>
            <a:pPr lvl="0"/>
            <a:r>
              <a:rPr lang="de-DE" dirty="0">
                <a:solidFill>
                  <a:srgbClr val="99C221"/>
                </a:solidFill>
              </a:rPr>
              <a:t>2 Hoffnung und Energie in Teams (II)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</a:rPr>
              <a:t>Vom Finanzkapital zum psychologischen Kapital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408856" y="2394655"/>
            <a:ext cx="1872208" cy="3672408"/>
          </a:xfrm>
          <a:prstGeom prst="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Traditionelles</a:t>
            </a:r>
          </a:p>
          <a:p>
            <a:pPr algn="ctr"/>
            <a:r>
              <a:rPr lang="de-CH" b="1" dirty="0">
                <a:latin typeface="Century Gothic" panose="020B0502020202020204" pitchFamily="34" charset="0"/>
              </a:rPr>
              <a:t>Finanzkapital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ich habe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Finanzen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Ressourcen</a:t>
            </a:r>
          </a:p>
          <a:p>
            <a:pPr algn="ctr"/>
            <a:r>
              <a:rPr lang="de-CH" dirty="0" err="1">
                <a:latin typeface="Century Gothic" panose="020B0502020202020204" pitchFamily="34" charset="0"/>
              </a:rPr>
              <a:t>Tangible</a:t>
            </a:r>
            <a:r>
              <a:rPr lang="de-CH" dirty="0">
                <a:latin typeface="Century Gothic" panose="020B0502020202020204" pitchFamily="34" charset="0"/>
              </a:rPr>
              <a:t> Assets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658373" y="2394655"/>
            <a:ext cx="1872208" cy="3672408"/>
          </a:xfrm>
          <a:prstGeom prst="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Human</a:t>
            </a:r>
            <a:br>
              <a:rPr lang="de-CH" b="1" dirty="0">
                <a:latin typeface="Century Gothic" panose="020B0502020202020204" pitchFamily="34" charset="0"/>
              </a:rPr>
            </a:br>
            <a:r>
              <a:rPr lang="de-CH" b="1" dirty="0">
                <a:latin typeface="Century Gothic" panose="020B0502020202020204" pitchFamily="34" charset="0"/>
              </a:rPr>
              <a:t>Capital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Was ich kann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Ausbildung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Erfahrung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Wissen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Kompetenzen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839322" y="2394655"/>
            <a:ext cx="1872208" cy="3672408"/>
          </a:xfrm>
          <a:prstGeom prst="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latin typeface="Century Gothic" panose="020B0502020202020204" pitchFamily="34" charset="0"/>
              </a:rPr>
              <a:t>Social</a:t>
            </a:r>
            <a:br>
              <a:rPr lang="de-CH" b="1" dirty="0">
                <a:latin typeface="Century Gothic" panose="020B0502020202020204" pitchFamily="34" charset="0"/>
              </a:rPr>
            </a:br>
            <a:r>
              <a:rPr lang="de-CH" b="1" dirty="0">
                <a:latin typeface="Century Gothic" panose="020B0502020202020204" pitchFamily="34" charset="0"/>
              </a:rPr>
              <a:t>Capital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Wen ich kenne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Beziehungen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Netzwerke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Team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Freunde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20272" y="2418438"/>
            <a:ext cx="1872208" cy="3672408"/>
          </a:xfrm>
          <a:prstGeom prst="rect">
            <a:avLst/>
          </a:prstGeom>
          <a:solidFill>
            <a:srgbClr val="99C22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latin typeface="Century Gothic" panose="020B0502020202020204" pitchFamily="34" charset="0"/>
              </a:rPr>
              <a:t>Psychologisches</a:t>
            </a:r>
            <a:r>
              <a:rPr lang="de-CH" b="1" dirty="0">
                <a:latin typeface="Century Gothic" panose="020B0502020202020204" pitchFamily="34" charset="0"/>
              </a:rPr>
              <a:t/>
            </a:r>
            <a:br>
              <a:rPr lang="de-CH" b="1" dirty="0">
                <a:latin typeface="Century Gothic" panose="020B0502020202020204" pitchFamily="34" charset="0"/>
              </a:rPr>
            </a:br>
            <a:r>
              <a:rPr lang="de-CH" b="1" dirty="0">
                <a:latin typeface="Century Gothic" panose="020B0502020202020204" pitchFamily="34" charset="0"/>
              </a:rPr>
              <a:t>Kapital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Wer ich bin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Hoffnung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Effektivität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Resilienz</a:t>
            </a:r>
          </a:p>
          <a:p>
            <a:pPr algn="ctr"/>
            <a:r>
              <a:rPr lang="de-CH" dirty="0">
                <a:latin typeface="Century Gothic" panose="020B0502020202020204" pitchFamily="34" charset="0"/>
              </a:rPr>
              <a:t>Optimismus</a:t>
            </a:r>
          </a:p>
          <a:p>
            <a:pPr algn="ctr"/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3D3B4F5-934D-4B9A-890F-7B1D0E40F467}"/>
              </a:ext>
            </a:extLst>
          </p:cNvPr>
          <p:cNvSpPr txBox="1"/>
          <p:nvPr/>
        </p:nvSpPr>
        <p:spPr>
          <a:xfrm>
            <a:off x="527268" y="6215876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Quelle: </a:t>
            </a:r>
            <a:r>
              <a:rPr lang="de-CH" sz="1200" dirty="0" err="1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Luthans</a:t>
            </a:r>
            <a:endParaRPr lang="de-CH" sz="1200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997200"/>
            <a:ext cx="8172400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3	Empirische Befunde</a:t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rgbClr val="99C221"/>
                </a:solidFill>
                <a:latin typeface="Century Gothic" panose="020B0502020202020204" pitchFamily="34" charset="0"/>
              </a:rPr>
              <a:t>Eher bis sehr positive Auswirkungen der Krise auf…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</a:br>
            <a: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sz="2600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EA330198-2099-4C07-8FEB-D1A9586FA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6872"/>
            <a:ext cx="9144000" cy="3826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E20B09FB-5025-4E1C-A471-6C3A67312BF9}"/>
              </a:ext>
            </a:extLst>
          </p:cNvPr>
          <p:cNvSpPr txBox="1"/>
          <p:nvPr/>
        </p:nvSpPr>
        <p:spPr>
          <a:xfrm>
            <a:off x="1246819" y="6215876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latin typeface="Century Gothic" panose="020B0502020202020204" pitchFamily="34" charset="0"/>
              </a:rPr>
              <a:t>- N = 894; in % - </a:t>
            </a:r>
          </a:p>
        </p:txBody>
      </p:sp>
    </p:spTree>
    <p:extLst>
      <p:ext uri="{BB962C8B-B14F-4D97-AF65-F5344CB8AC3E}">
        <p14:creationId xmlns:p14="http://schemas.microsoft.com/office/powerpoint/2010/main" val="28668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058153"/>
            <a:ext cx="7772106" cy="762000"/>
          </a:xfrm>
        </p:spPr>
        <p:txBody>
          <a:bodyPr/>
          <a:lstStyle/>
          <a:p>
            <a:pPr marL="360363" indent="-360363" eaLnBrk="1" hangingPunct="1">
              <a:tabLst>
                <a:tab pos="363538" algn="l"/>
              </a:tabLst>
            </a:pPr>
            <a:r>
              <a:rPr lang="de-DE" dirty="0">
                <a:solidFill>
                  <a:srgbClr val="99C221"/>
                </a:solidFill>
              </a:rPr>
              <a:t>4</a:t>
            </a:r>
            <a:r>
              <a:rPr lang="de-DE" dirty="0">
                <a:solidFill>
                  <a:srgbClr val="99C221"/>
                </a:solidFill>
                <a:latin typeface="Century Gothic" panose="020B0502020202020204" pitchFamily="34" charset="0"/>
              </a:rPr>
              <a:t>	</a:t>
            </a:r>
            <a:r>
              <a:rPr lang="de-DE" dirty="0">
                <a:solidFill>
                  <a:srgbClr val="99C221"/>
                </a:solidFill>
              </a:rPr>
              <a:t>Wie gestalte ich eine positive Energie</a:t>
            </a:r>
            <a:br>
              <a:rPr lang="de-DE" dirty="0">
                <a:solidFill>
                  <a:srgbClr val="99C221"/>
                </a:solidFill>
              </a:rPr>
            </a:br>
            <a:r>
              <a:rPr lang="de-DE" dirty="0">
                <a:solidFill>
                  <a:srgbClr val="99C221"/>
                </a:solidFill>
              </a:rPr>
              <a:t>im Team (I)?</a:t>
            </a: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  <a:t/>
            </a:r>
            <a:br>
              <a:rPr lang="de-DE" dirty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de-DE" sz="2400" dirty="0">
                <a:solidFill>
                  <a:schemeClr val="tx1"/>
                </a:solidFill>
              </a:rPr>
              <a:t/>
            </a:r>
            <a:br>
              <a:rPr lang="de-DE" sz="24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1613" algn="l"/>
                <a:tab pos="381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3810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xmlns="" id="{1C5FBCEA-3934-4719-9A9E-EA97F60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4264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9C0C2FA3-1568-6445-A38F-D9151356153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xmlns="" id="{43093C7A-164A-4BE5-9DA3-DBB0222EB78A}"/>
              </a:ext>
            </a:extLst>
          </p:cNvPr>
          <p:cNvSpPr/>
          <p:nvPr/>
        </p:nvSpPr>
        <p:spPr>
          <a:xfrm>
            <a:off x="2305496" y="2566177"/>
            <a:ext cx="4680520" cy="2905771"/>
          </a:xfrm>
          <a:prstGeom prst="ellipse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800" b="1" dirty="0"/>
          </a:p>
          <a:p>
            <a:pPr algn="ctr"/>
            <a:r>
              <a:rPr lang="de-CH" sz="2000" b="1" dirty="0">
                <a:latin typeface="Century Gothic" panose="020B0502020202020204" pitchFamily="34" charset="0"/>
              </a:rPr>
              <a:t>Mentale</a:t>
            </a:r>
          </a:p>
          <a:p>
            <a:pPr algn="ctr"/>
            <a:r>
              <a:rPr lang="de-CH" sz="2000" b="1" dirty="0">
                <a:latin typeface="Century Gothic" panose="020B0502020202020204" pitchFamily="34" charset="0"/>
              </a:rPr>
              <a:t>Kohärenz</a:t>
            </a:r>
            <a:br>
              <a:rPr lang="de-CH" sz="2000" b="1" dirty="0">
                <a:latin typeface="Century Gothic" panose="020B0502020202020204" pitchFamily="34" charset="0"/>
              </a:rPr>
            </a:br>
            <a:endParaRPr lang="de-CH" sz="2000" b="1" dirty="0">
              <a:latin typeface="Century Gothic" panose="020B0502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xmlns="" id="{5705E3F6-419C-49CD-9FF6-2E35CDCD632B}"/>
              </a:ext>
            </a:extLst>
          </p:cNvPr>
          <p:cNvSpPr/>
          <p:nvPr/>
        </p:nvSpPr>
        <p:spPr>
          <a:xfrm>
            <a:off x="3247053" y="1628800"/>
            <a:ext cx="2765107" cy="1987421"/>
          </a:xfrm>
          <a:prstGeom prst="ellipse">
            <a:avLst/>
          </a:prstGeom>
          <a:solidFill>
            <a:srgbClr val="99C221">
              <a:alpha val="80000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Sicherheit</a:t>
            </a:r>
            <a:br>
              <a:rPr lang="de-CH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de-CH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geben</a:t>
            </a:r>
            <a:endParaRPr lang="de-CH" sz="11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E9CE3923-9A00-4E1C-8A3E-29A51AAB6A6A}"/>
              </a:ext>
            </a:extLst>
          </p:cNvPr>
          <p:cNvSpPr txBox="1"/>
          <p:nvPr/>
        </p:nvSpPr>
        <p:spPr>
          <a:xfrm>
            <a:off x="6086611" y="1830633"/>
            <a:ext cx="301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Verständnis schaffen</a:t>
            </a:r>
          </a:p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Akute Probleme lösen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xmlns="" id="{86267791-A3C6-4AE6-89AC-15C52D857FAC}"/>
              </a:ext>
            </a:extLst>
          </p:cNvPr>
          <p:cNvSpPr/>
          <p:nvPr/>
        </p:nvSpPr>
        <p:spPr>
          <a:xfrm>
            <a:off x="528194" y="3089388"/>
            <a:ext cx="2765107" cy="1987421"/>
          </a:xfrm>
          <a:prstGeom prst="ellipse">
            <a:avLst/>
          </a:prstGeom>
          <a:solidFill>
            <a:srgbClr val="99C221">
              <a:alpha val="80000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Ressourcen</a:t>
            </a:r>
            <a:b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mobilisieren</a:t>
            </a:r>
            <a:endParaRPr lang="de-CH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xmlns="" id="{7880EC01-ECF9-467F-853F-3DB04C30D8A4}"/>
              </a:ext>
            </a:extLst>
          </p:cNvPr>
          <p:cNvSpPr/>
          <p:nvPr/>
        </p:nvSpPr>
        <p:spPr>
          <a:xfrm>
            <a:off x="5911749" y="2998578"/>
            <a:ext cx="2765107" cy="1987421"/>
          </a:xfrm>
          <a:prstGeom prst="ellipse">
            <a:avLst/>
          </a:prstGeom>
          <a:solidFill>
            <a:srgbClr val="99C221">
              <a:alpha val="80000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Perspektiven</a:t>
            </a:r>
            <a:b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bieten</a:t>
            </a:r>
            <a:endParaRPr lang="de-CH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FC45B437-AD60-4043-BB57-777C16737C2A}"/>
              </a:ext>
            </a:extLst>
          </p:cNvPr>
          <p:cNvSpPr txBox="1"/>
          <p:nvPr/>
        </p:nvSpPr>
        <p:spPr>
          <a:xfrm>
            <a:off x="6317957" y="5237995"/>
            <a:ext cx="298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Offenheit für Neues</a:t>
            </a:r>
          </a:p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Zukunftsorientierung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63495F3B-3FD8-4408-B440-14D7D458DA94}"/>
              </a:ext>
            </a:extLst>
          </p:cNvPr>
          <p:cNvSpPr txBox="1"/>
          <p:nvPr/>
        </p:nvSpPr>
        <p:spPr>
          <a:xfrm>
            <a:off x="201357" y="1929606"/>
            <a:ext cx="2858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Kompetenzen nutzen</a:t>
            </a:r>
          </a:p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Autonomie fördern</a:t>
            </a:r>
          </a:p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Potenziale aktivieren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xmlns="" id="{47DCE648-B35D-4DAE-94C4-1F15089FF97F}"/>
              </a:ext>
            </a:extLst>
          </p:cNvPr>
          <p:cNvSpPr/>
          <p:nvPr/>
        </p:nvSpPr>
        <p:spPr>
          <a:xfrm>
            <a:off x="3293301" y="4681939"/>
            <a:ext cx="2765107" cy="1987421"/>
          </a:xfrm>
          <a:prstGeom prst="ellipse">
            <a:avLst/>
          </a:prstGeom>
          <a:solidFill>
            <a:srgbClr val="99C221">
              <a:alpha val="80000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Vertrauen</a:t>
            </a:r>
            <a:b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de-CH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schaffen</a:t>
            </a:r>
            <a:endParaRPr lang="de-CH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xmlns="" id="{7A3449FE-AE1A-467A-9597-2A9FE0A04FE9}"/>
              </a:ext>
            </a:extLst>
          </p:cNvPr>
          <p:cNvSpPr txBox="1"/>
          <p:nvPr/>
        </p:nvSpPr>
        <p:spPr>
          <a:xfrm>
            <a:off x="1334810" y="5470490"/>
            <a:ext cx="2765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Unterstützung </a:t>
            </a:r>
            <a:br>
              <a:rPr lang="de-CH" dirty="0">
                <a:latin typeface="Century Gothic" panose="020B0502020202020204" pitchFamily="34" charset="0"/>
              </a:rPr>
            </a:br>
            <a:r>
              <a:rPr lang="de-CH" dirty="0">
                <a:latin typeface="Century Gothic" panose="020B0502020202020204" pitchFamily="34" charset="0"/>
              </a:rPr>
              <a:t>bieten</a:t>
            </a:r>
          </a:p>
          <a:p>
            <a:pPr marL="285750" indent="-285750">
              <a:buClr>
                <a:srgbClr val="99C221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Century Gothic" panose="020B0502020202020204" pitchFamily="34" charset="0"/>
              </a:rPr>
              <a:t>Zusammenhalt</a:t>
            </a:r>
            <a:br>
              <a:rPr lang="de-CH" dirty="0">
                <a:latin typeface="Century Gothic" panose="020B0502020202020204" pitchFamily="34" charset="0"/>
              </a:rPr>
            </a:br>
            <a:r>
              <a:rPr lang="de-CH" dirty="0">
                <a:latin typeface="Century Gothic" panose="020B0502020202020204" pitchFamily="34" charset="0"/>
              </a:rPr>
              <a:t>gewährleisten</a:t>
            </a:r>
          </a:p>
        </p:txBody>
      </p:sp>
    </p:spTree>
    <p:extLst>
      <p:ext uri="{BB962C8B-B14F-4D97-AF65-F5344CB8AC3E}">
        <p14:creationId xmlns:p14="http://schemas.microsoft.com/office/powerpoint/2010/main" val="24672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enkategorie xmlns="d9da5568-2ee7-47bb-b366-f270ed4eac0b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29C77E6C497A4AB6D1D36D08711B86" ma:contentTypeVersion="9" ma:contentTypeDescription="Ein neues Dokument erstellen." ma:contentTypeScope="" ma:versionID="a8557a8aa5e90906deccddf9b4ad498e">
  <xsd:schema xmlns:xsd="http://www.w3.org/2001/XMLSchema" xmlns:xs="http://www.w3.org/2001/XMLSchema" xmlns:p="http://schemas.microsoft.com/office/2006/metadata/properties" xmlns:ns2="d9da5568-2ee7-47bb-b366-f270ed4eac0b" xmlns:ns3="7246c77e-1339-4bd4-9374-0b26f7c03733" targetNamespace="http://schemas.microsoft.com/office/2006/metadata/properties" ma:root="true" ma:fieldsID="a3941ec8b0c4da361766c117559c9794" ns2:_="" ns3:_="">
    <xsd:import namespace="d9da5568-2ee7-47bb-b366-f270ed4eac0b"/>
    <xsd:import namespace="7246c77e-1339-4bd4-9374-0b26f7c03733"/>
    <xsd:element name="properties">
      <xsd:complexType>
        <xsd:sequence>
          <xsd:element name="documentManagement">
            <xsd:complexType>
              <xsd:all>
                <xsd:element ref="ns2:Dokumentenkategori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a5568-2ee7-47bb-b366-f270ed4eac0b" elementFormDefault="qualified">
    <xsd:import namespace="http://schemas.microsoft.com/office/2006/documentManagement/types"/>
    <xsd:import namespace="http://schemas.microsoft.com/office/infopath/2007/PartnerControls"/>
    <xsd:element name="Dokumentenkategorie" ma:index="8" nillable="true" ma:displayName="Dokumentenkategorie" ma:list="{4b3d16ad-393c-4822-aa86-8c6d3b1eae1b}" ma:internalName="Dokumentenkategori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6c77e-1339-4bd4-9374-0b26f7c03733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429AA-3ED0-4940-B4E8-2D637584352F}">
  <ds:schemaRefs>
    <ds:schemaRef ds:uri="http://purl.org/dc/dcmitype/"/>
    <ds:schemaRef ds:uri="http://schemas.microsoft.com/office/2006/documentManagement/types"/>
    <ds:schemaRef ds:uri="http://purl.org/dc/elements/1.1/"/>
    <ds:schemaRef ds:uri="7246c77e-1339-4bd4-9374-0b26f7c03733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9da5568-2ee7-47bb-b366-f270ed4eac0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2CE17D-18E5-42C1-B62C-17AEF686A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a5568-2ee7-47bb-b366-f270ed4eac0b"/>
    <ds:schemaRef ds:uri="7246c77e-1339-4bd4-9374-0b26f7c03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867990-4683-4E39-B27D-D8FF3BEB3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2500</Words>
  <Application>Microsoft Office PowerPoint</Application>
  <PresentationFormat>Bildschirmpräsentation (4:3)</PresentationFormat>
  <Paragraphs>436</Paragraphs>
  <Slides>18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Arial Narrow</vt:lpstr>
      <vt:lpstr>Calibri</vt:lpstr>
      <vt:lpstr>Century Gothic</vt:lpstr>
      <vt:lpstr>Wingdings</vt:lpstr>
      <vt:lpstr>Standarddesign</vt:lpstr>
      <vt:lpstr>1_Standarddesign</vt:lpstr>
      <vt:lpstr>PowerPoint-Präsentation</vt:lpstr>
      <vt:lpstr>Agenda</vt:lpstr>
      <vt:lpstr>1 Aktuelle Lage und Erfahrungen (I) Die Sicht von Unternehmen   </vt:lpstr>
      <vt:lpstr>1 Aktuelle Lage und Erfahrungen (II) Die Sicht der Gesellschaft    </vt:lpstr>
      <vt:lpstr>1 Aktuelle Lage und Erfahrungen (III) Die Energie für sich und andere hochhalten   </vt:lpstr>
      <vt:lpstr>2 Hoffnung und Energie in Teams (I) Positive organisationale Energie schaffen   </vt:lpstr>
      <vt:lpstr>2 Hoffnung und Energie in Teams (II) Vom Finanzkapital zum psychologischen Kapital</vt:lpstr>
      <vt:lpstr>3 Empirische Befunde Eher bis sehr positive Auswirkungen der Krise auf…     </vt:lpstr>
      <vt:lpstr>4 Wie gestalte ich eine positive Energie im Team (I)?   </vt:lpstr>
      <vt:lpstr>4  Wie gestalte ich eine positive Energie     im Team (II)?  Appreciative Inquiry  </vt:lpstr>
      <vt:lpstr>4  Wie gestalte ich eine positive Energie   Im Team (III)?  Appreciative Inquiry in der Praxis</vt:lpstr>
      <vt:lpstr>4 Wie gestalte ich eine positive Energie  im Team? (IV) Wirkung von Führungsmodellen    </vt:lpstr>
      <vt:lpstr>4 Wie gestalte ich eine positive Energie  im Team? (V) Durch gute Führung Hoffnung schaffen    </vt:lpstr>
      <vt:lpstr>5 Erfolgsbeispiel aus der Praxis ProMove TM (www.promovetm.com)   </vt:lpstr>
      <vt:lpstr>6 Fragen und Antworten    </vt:lpstr>
      <vt:lpstr>7 Krisen-Kompass für Teams    </vt:lpstr>
      <vt:lpstr>Danke!</vt:lpstr>
      <vt:lpstr>Literatur</vt:lpstr>
    </vt:vector>
  </TitlesOfParts>
  <Company>Mattenbach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Rolf Müller</dc:creator>
  <cp:lastModifiedBy>Andreas Krafft</cp:lastModifiedBy>
  <cp:revision>583</cp:revision>
  <cp:lastPrinted>2015-07-13T16:32:17Z</cp:lastPrinted>
  <dcterms:created xsi:type="dcterms:W3CDTF">2007-12-11T21:54:47Z</dcterms:created>
  <dcterms:modified xsi:type="dcterms:W3CDTF">2020-06-03T15:23:26Z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0x0101002D29C77E6C497A4AB6D1D36D08711B86</vt:lpwstr>
  </property>
</Properties>
</file>